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6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7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8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9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20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1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2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91" r:id="rId11"/>
    <p:sldMasterId id="2147483804" r:id="rId12"/>
    <p:sldMasterId id="2147483817" r:id="rId13"/>
    <p:sldMasterId id="2147483830" r:id="rId14"/>
    <p:sldMasterId id="2147483843" r:id="rId15"/>
    <p:sldMasterId id="2147483856" r:id="rId16"/>
    <p:sldMasterId id="2147483869" r:id="rId17"/>
    <p:sldMasterId id="2147483882" r:id="rId18"/>
    <p:sldMasterId id="2147483895" r:id="rId19"/>
    <p:sldMasterId id="2147483908" r:id="rId20"/>
    <p:sldMasterId id="2147483921" r:id="rId21"/>
    <p:sldMasterId id="2147483934" r:id="rId22"/>
    <p:sldMasterId id="2147483947" r:id="rId23"/>
  </p:sldMasterIdLst>
  <p:sldIdLst>
    <p:sldId id="278" r:id="rId24"/>
    <p:sldId id="257" r:id="rId25"/>
    <p:sldId id="262" r:id="rId26"/>
    <p:sldId id="267" r:id="rId27"/>
    <p:sldId id="263" r:id="rId28"/>
    <p:sldId id="265" r:id="rId29"/>
    <p:sldId id="276" r:id="rId30"/>
    <p:sldId id="266" r:id="rId31"/>
    <p:sldId id="264" r:id="rId32"/>
    <p:sldId id="268" r:id="rId33"/>
    <p:sldId id="270" r:id="rId34"/>
    <p:sldId id="269" r:id="rId35"/>
    <p:sldId id="272" r:id="rId36"/>
    <p:sldId id="273" r:id="rId37"/>
    <p:sldId id="271" r:id="rId38"/>
    <p:sldId id="274" r:id="rId39"/>
    <p:sldId id="279" r:id="rId40"/>
    <p:sldId id="283" r:id="rId41"/>
    <p:sldId id="286" r:id="rId42"/>
    <p:sldId id="287" r:id="rId43"/>
    <p:sldId id="288" r:id="rId44"/>
    <p:sldId id="290" r:id="rId45"/>
    <p:sldId id="291" r:id="rId46"/>
    <p:sldId id="292" r:id="rId47"/>
    <p:sldId id="293" r:id="rId48"/>
    <p:sldId id="294" r:id="rId49"/>
    <p:sldId id="296" r:id="rId50"/>
    <p:sldId id="301" r:id="rId51"/>
    <p:sldId id="298" r:id="rId52"/>
    <p:sldId id="299" r:id="rId53"/>
    <p:sldId id="304" r:id="rId54"/>
    <p:sldId id="303" r:id="rId55"/>
    <p:sldId id="319" r:id="rId56"/>
    <p:sldId id="317" r:id="rId57"/>
    <p:sldId id="320" r:id="rId58"/>
    <p:sldId id="305" r:id="rId59"/>
    <p:sldId id="314" r:id="rId60"/>
    <p:sldId id="308" r:id="rId61"/>
    <p:sldId id="312" r:id="rId62"/>
    <p:sldId id="309" r:id="rId63"/>
    <p:sldId id="310" r:id="rId64"/>
    <p:sldId id="311" r:id="rId65"/>
    <p:sldId id="315" r:id="rId66"/>
    <p:sldId id="321" r:id="rId67"/>
    <p:sldId id="322" r:id="rId68"/>
    <p:sldId id="316" r:id="rId69"/>
    <p:sldId id="323" r:id="rId70"/>
    <p:sldId id="324" r:id="rId71"/>
    <p:sldId id="318" r:id="rId72"/>
    <p:sldId id="325" r:id="rId73"/>
    <p:sldId id="329" r:id="rId74"/>
    <p:sldId id="330" r:id="rId75"/>
    <p:sldId id="326" r:id="rId76"/>
    <p:sldId id="327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66FF99"/>
    <a:srgbClr val="66FF33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50" Type="http://schemas.openxmlformats.org/officeDocument/2006/relationships/slide" Target="slides/slide27.xml"/><Relationship Id="rId55" Type="http://schemas.openxmlformats.org/officeDocument/2006/relationships/slide" Target="slides/slide32.xml"/><Relationship Id="rId63" Type="http://schemas.openxmlformats.org/officeDocument/2006/relationships/slide" Target="slides/slide40.xml"/><Relationship Id="rId68" Type="http://schemas.openxmlformats.org/officeDocument/2006/relationships/slide" Target="slides/slide45.xml"/><Relationship Id="rId76" Type="http://schemas.openxmlformats.org/officeDocument/2006/relationships/slide" Target="slides/slide53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slide" Target="slides/slide30.xml"/><Relationship Id="rId58" Type="http://schemas.openxmlformats.org/officeDocument/2006/relationships/slide" Target="slides/slide35.xml"/><Relationship Id="rId66" Type="http://schemas.openxmlformats.org/officeDocument/2006/relationships/slide" Target="slides/slide43.xml"/><Relationship Id="rId74" Type="http://schemas.openxmlformats.org/officeDocument/2006/relationships/slide" Target="slides/slide51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8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slide" Target="slides/slide29.xml"/><Relationship Id="rId60" Type="http://schemas.openxmlformats.org/officeDocument/2006/relationships/slide" Target="slides/slide37.xml"/><Relationship Id="rId65" Type="http://schemas.openxmlformats.org/officeDocument/2006/relationships/slide" Target="slides/slide42.xml"/><Relationship Id="rId73" Type="http://schemas.openxmlformats.org/officeDocument/2006/relationships/slide" Target="slides/slide50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56" Type="http://schemas.openxmlformats.org/officeDocument/2006/relationships/slide" Target="slides/slide33.xml"/><Relationship Id="rId64" Type="http://schemas.openxmlformats.org/officeDocument/2006/relationships/slide" Target="slides/slide41.xml"/><Relationship Id="rId69" Type="http://schemas.openxmlformats.org/officeDocument/2006/relationships/slide" Target="slides/slide46.xml"/><Relationship Id="rId77" Type="http://schemas.openxmlformats.org/officeDocument/2006/relationships/slide" Target="slides/slide5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8.xml"/><Relationship Id="rId72" Type="http://schemas.openxmlformats.org/officeDocument/2006/relationships/slide" Target="slides/slide49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59" Type="http://schemas.openxmlformats.org/officeDocument/2006/relationships/slide" Target="slides/slide36.xml"/><Relationship Id="rId67" Type="http://schemas.openxmlformats.org/officeDocument/2006/relationships/slide" Target="slides/slide44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8.xml"/><Relationship Id="rId54" Type="http://schemas.openxmlformats.org/officeDocument/2006/relationships/slide" Target="slides/slide31.xml"/><Relationship Id="rId62" Type="http://schemas.openxmlformats.org/officeDocument/2006/relationships/slide" Target="slides/slide39.xml"/><Relationship Id="rId70" Type="http://schemas.openxmlformats.org/officeDocument/2006/relationships/slide" Target="slides/slide47.xml"/><Relationship Id="rId75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57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49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8249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6254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810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008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3065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153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058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29968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5168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"/>
          <p:cNvSpPr>
            <a:spLocks noChangeShapeType="1"/>
          </p:cNvSpPr>
          <p:nvPr/>
        </p:nvSpPr>
        <p:spPr bwMode="auto">
          <a:xfrm flipV="1">
            <a:off x="274205" y="584107"/>
            <a:ext cx="8595591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6" descr="R120_G137_B251-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205" y="176493"/>
            <a:ext cx="721591" cy="29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4"/>
          <p:cNvSpPr>
            <a:spLocks noChangeArrowheads="1"/>
          </p:cNvSpPr>
          <p:nvPr userDrawn="1"/>
        </p:nvSpPr>
        <p:spPr bwMode="auto">
          <a:xfrm>
            <a:off x="274205" y="1112184"/>
            <a:ext cx="6283614" cy="164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 anchor="b"/>
          <a:lstStyle>
            <a:lvl1pPr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1pPr>
            <a:lvl2pPr marL="742950" indent="-28575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2pPr>
            <a:lvl3pPr marL="11430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3pPr>
            <a:lvl4pPr marL="16002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4pPr>
            <a:lvl5pPr marL="20574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cs-CZ" altLang="en-US" sz="3200" b="1" dirty="0" smtClean="0">
                <a:solidFill>
                  <a:prstClr val="black"/>
                </a:solidFill>
                <a:latin typeface="Calibri"/>
              </a:rPr>
              <a:t>Jak založit svůj sen?</a:t>
            </a:r>
            <a:endParaRPr kumimoji="0" lang="en-US" altLang="en-US" sz="32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15" descr="GEP_Avatar_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330" y="3941669"/>
            <a:ext cx="3297670" cy="292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83285" y="528078"/>
            <a:ext cx="7768647" cy="53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 sz="11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7" name="Group 53"/>
          <p:cNvGrpSpPr>
            <a:grpSpLocks/>
          </p:cNvGrpSpPr>
          <p:nvPr userDrawn="1"/>
        </p:nvGrpSpPr>
        <p:grpSpPr bwMode="auto">
          <a:xfrm>
            <a:off x="182564" y="6411914"/>
            <a:ext cx="5064171" cy="446087"/>
            <a:chOff x="225123" y="6451600"/>
            <a:chExt cx="3984927" cy="446088"/>
          </a:xfrm>
        </p:grpSpPr>
        <p:pic>
          <p:nvPicPr>
            <p:cNvPr id="8" name="Picture 13" descr="Twitter_logo_blu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123" y="6462639"/>
              <a:ext cx="297123" cy="246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3"/>
            <p:cNvSpPr txBox="1">
              <a:spLocks noChangeArrowheads="1"/>
            </p:cNvSpPr>
            <p:nvPr/>
          </p:nvSpPr>
          <p:spPr>
            <a:xfrm>
              <a:off x="501369" y="6451600"/>
              <a:ext cx="3708681" cy="44608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1pPr>
              <a:lvl2pPr marL="742950" indent="-28575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2pPr>
              <a:lvl3pPr marL="11430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3pPr>
              <a:lvl4pPr marL="16002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4pPr>
              <a:lvl5pPr marL="20574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itchFamily="34" charset="0"/>
                <a:buNone/>
              </a:pPr>
              <a:r>
                <a:rPr lang="en-US" altLang="en-US" sz="900" dirty="0" smtClean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@IBM_CZ   #ibm4startup    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|   ibmsmartcamp.com |   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ibm.com/</a:t>
              </a:r>
              <a:r>
                <a:rPr lang="en-US" altLang="en-US" sz="900" dirty="0" err="1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isv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/startup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32" y="181875"/>
            <a:ext cx="1539394" cy="33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33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886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9277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4871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953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625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8102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0085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3065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1530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0580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29968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51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"/>
          <p:cNvSpPr>
            <a:spLocks noChangeShapeType="1"/>
          </p:cNvSpPr>
          <p:nvPr/>
        </p:nvSpPr>
        <p:spPr bwMode="auto">
          <a:xfrm flipV="1">
            <a:off x="274205" y="584107"/>
            <a:ext cx="8595591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/>
          </a:p>
        </p:txBody>
      </p:sp>
      <p:pic>
        <p:nvPicPr>
          <p:cNvPr id="4" name="Picture 6" descr="R120_G137_B251-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205" y="176493"/>
            <a:ext cx="721591" cy="29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4"/>
          <p:cNvSpPr>
            <a:spLocks noChangeArrowheads="1"/>
          </p:cNvSpPr>
          <p:nvPr userDrawn="1"/>
        </p:nvSpPr>
        <p:spPr bwMode="auto">
          <a:xfrm>
            <a:off x="274205" y="1112184"/>
            <a:ext cx="6283614" cy="164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 anchor="b"/>
          <a:lstStyle>
            <a:lvl1pPr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1pPr>
            <a:lvl2pPr marL="742950" indent="-28575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2pPr>
            <a:lvl3pPr marL="11430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3pPr>
            <a:lvl4pPr marL="16002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4pPr>
            <a:lvl5pPr marL="20574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cs-CZ" altLang="en-US" sz="3200" b="1" dirty="0" smtClean="0">
                <a:latin typeface="+mj-lt"/>
              </a:rPr>
              <a:t>Jak</a:t>
            </a:r>
            <a:r>
              <a:rPr kumimoji="0" lang="cs-CZ" altLang="en-US" sz="3200" b="1" baseline="0" dirty="0" smtClean="0">
                <a:latin typeface="+mj-lt"/>
              </a:rPr>
              <a:t> založit svůj sen?</a:t>
            </a:r>
            <a:endParaRPr kumimoji="0" lang="en-US" altLang="en-US" sz="3200" b="1" dirty="0">
              <a:latin typeface="+mj-lt"/>
            </a:endParaRPr>
          </a:p>
        </p:txBody>
      </p:sp>
      <p:pic>
        <p:nvPicPr>
          <p:cNvPr id="6" name="Picture 15" descr="GEP_Avatar_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330" y="3941669"/>
            <a:ext cx="3297670" cy="292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83285" y="528078"/>
            <a:ext cx="7768647" cy="53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 sz="11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7" name="Group 53"/>
          <p:cNvGrpSpPr>
            <a:grpSpLocks/>
          </p:cNvGrpSpPr>
          <p:nvPr userDrawn="1"/>
        </p:nvGrpSpPr>
        <p:grpSpPr bwMode="auto">
          <a:xfrm>
            <a:off x="182564" y="6411914"/>
            <a:ext cx="5064171" cy="446087"/>
            <a:chOff x="225123" y="6451600"/>
            <a:chExt cx="3984927" cy="446088"/>
          </a:xfrm>
        </p:grpSpPr>
        <p:pic>
          <p:nvPicPr>
            <p:cNvPr id="8" name="Picture 13" descr="Twitter_logo_blu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123" y="6462639"/>
              <a:ext cx="297123" cy="246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3"/>
            <p:cNvSpPr txBox="1">
              <a:spLocks noChangeArrowheads="1"/>
            </p:cNvSpPr>
            <p:nvPr/>
          </p:nvSpPr>
          <p:spPr>
            <a:xfrm>
              <a:off x="501369" y="6451600"/>
              <a:ext cx="3708681" cy="44608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1pPr>
              <a:lvl2pPr marL="742950" indent="-28575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2pPr>
              <a:lvl3pPr marL="11430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3pPr>
              <a:lvl4pPr marL="16002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4pPr>
              <a:lvl5pPr marL="20574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itchFamily="34" charset="0"/>
                <a:buNone/>
              </a:pPr>
              <a:r>
                <a:rPr lang="en-US" altLang="en-US" sz="900" dirty="0" smtClean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@IBM_CZ   #ibm4startup    </a:t>
              </a:r>
              <a:r>
                <a:rPr lang="en-US" altLang="en-US" sz="900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|   ibmsmartcamp.com |   </a:t>
              </a:r>
              <a:r>
                <a:rPr lang="en-US" altLang="en-US" sz="900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ibm.com/</a:t>
              </a:r>
              <a:r>
                <a:rPr lang="en-US" altLang="en-US" sz="900" dirty="0" err="1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isv</a:t>
              </a:r>
              <a:r>
                <a:rPr lang="en-US" altLang="en-US" sz="900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/startup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32" y="181875"/>
            <a:ext cx="1539394" cy="33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27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"/>
          <p:cNvSpPr>
            <a:spLocks noChangeShapeType="1"/>
          </p:cNvSpPr>
          <p:nvPr/>
        </p:nvSpPr>
        <p:spPr bwMode="auto">
          <a:xfrm flipV="1">
            <a:off x="274205" y="584107"/>
            <a:ext cx="8595591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6" descr="R120_G137_B251-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205" y="176493"/>
            <a:ext cx="721591" cy="29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4"/>
          <p:cNvSpPr>
            <a:spLocks noChangeArrowheads="1"/>
          </p:cNvSpPr>
          <p:nvPr userDrawn="1"/>
        </p:nvSpPr>
        <p:spPr bwMode="auto">
          <a:xfrm>
            <a:off x="274205" y="1112184"/>
            <a:ext cx="6283614" cy="164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 anchor="b"/>
          <a:lstStyle>
            <a:lvl1pPr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1pPr>
            <a:lvl2pPr marL="742950" indent="-28575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2pPr>
            <a:lvl3pPr marL="11430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3pPr>
            <a:lvl4pPr marL="16002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4pPr>
            <a:lvl5pPr marL="20574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cs-CZ" altLang="en-US" sz="3200" b="1" dirty="0" smtClean="0">
                <a:solidFill>
                  <a:prstClr val="black"/>
                </a:solidFill>
                <a:latin typeface="Calibri"/>
              </a:rPr>
              <a:t>Jak založit svůj sen?</a:t>
            </a:r>
            <a:endParaRPr kumimoji="0" lang="en-US" altLang="en-US" sz="32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15" descr="GEP_Avatar_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330" y="3941669"/>
            <a:ext cx="3297670" cy="292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83285" y="528078"/>
            <a:ext cx="7768647" cy="53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 sz="11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7" name="Group 53"/>
          <p:cNvGrpSpPr>
            <a:grpSpLocks/>
          </p:cNvGrpSpPr>
          <p:nvPr userDrawn="1"/>
        </p:nvGrpSpPr>
        <p:grpSpPr bwMode="auto">
          <a:xfrm>
            <a:off x="182564" y="6411914"/>
            <a:ext cx="5064171" cy="446087"/>
            <a:chOff x="225123" y="6451600"/>
            <a:chExt cx="3984927" cy="446088"/>
          </a:xfrm>
        </p:grpSpPr>
        <p:pic>
          <p:nvPicPr>
            <p:cNvPr id="8" name="Picture 13" descr="Twitter_logo_blu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123" y="6462639"/>
              <a:ext cx="297123" cy="246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3"/>
            <p:cNvSpPr txBox="1">
              <a:spLocks noChangeArrowheads="1"/>
            </p:cNvSpPr>
            <p:nvPr/>
          </p:nvSpPr>
          <p:spPr>
            <a:xfrm>
              <a:off x="501369" y="6451600"/>
              <a:ext cx="3708681" cy="44608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1pPr>
              <a:lvl2pPr marL="742950" indent="-28575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2pPr>
              <a:lvl3pPr marL="11430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3pPr>
              <a:lvl4pPr marL="16002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4pPr>
              <a:lvl5pPr marL="20574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itchFamily="34" charset="0"/>
                <a:buNone/>
              </a:pPr>
              <a:r>
                <a:rPr lang="en-US" altLang="en-US" sz="900" dirty="0" smtClean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@IBM_CZ   #ibm4startup    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|   ibmsmartcamp.com |   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ibm.com/</a:t>
              </a:r>
              <a:r>
                <a:rPr lang="en-US" altLang="en-US" sz="900" dirty="0" err="1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isv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/startup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32" y="181875"/>
            <a:ext cx="1539394" cy="33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33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88644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4871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9538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6254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8102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0085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3065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1530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05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9114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29968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5168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"/>
          <p:cNvSpPr>
            <a:spLocks noChangeShapeType="1"/>
          </p:cNvSpPr>
          <p:nvPr/>
        </p:nvSpPr>
        <p:spPr bwMode="auto">
          <a:xfrm flipV="1">
            <a:off x="274205" y="584107"/>
            <a:ext cx="8595591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6" descr="R120_G137_B251-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205" y="176493"/>
            <a:ext cx="721591" cy="29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4"/>
          <p:cNvSpPr>
            <a:spLocks noChangeArrowheads="1"/>
          </p:cNvSpPr>
          <p:nvPr userDrawn="1"/>
        </p:nvSpPr>
        <p:spPr bwMode="auto">
          <a:xfrm>
            <a:off x="274205" y="1112184"/>
            <a:ext cx="6283614" cy="164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 anchor="b"/>
          <a:lstStyle>
            <a:lvl1pPr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1pPr>
            <a:lvl2pPr marL="742950" indent="-28575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2pPr>
            <a:lvl3pPr marL="11430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3pPr>
            <a:lvl4pPr marL="16002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4pPr>
            <a:lvl5pPr marL="20574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cs-CZ" altLang="en-US" sz="3200" b="1" dirty="0" smtClean="0">
                <a:solidFill>
                  <a:prstClr val="black"/>
                </a:solidFill>
                <a:latin typeface="Calibri"/>
              </a:rPr>
              <a:t>Jak založit svůj sen?</a:t>
            </a:r>
            <a:endParaRPr kumimoji="0" lang="en-US" altLang="en-US" sz="32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15" descr="GEP_Avatar_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330" y="3941669"/>
            <a:ext cx="3297670" cy="292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83285" y="528078"/>
            <a:ext cx="7768647" cy="53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 sz="11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7" name="Group 53"/>
          <p:cNvGrpSpPr>
            <a:grpSpLocks/>
          </p:cNvGrpSpPr>
          <p:nvPr userDrawn="1"/>
        </p:nvGrpSpPr>
        <p:grpSpPr bwMode="auto">
          <a:xfrm>
            <a:off x="182564" y="6411914"/>
            <a:ext cx="5064171" cy="446087"/>
            <a:chOff x="225123" y="6451600"/>
            <a:chExt cx="3984927" cy="446088"/>
          </a:xfrm>
        </p:grpSpPr>
        <p:pic>
          <p:nvPicPr>
            <p:cNvPr id="8" name="Picture 13" descr="Twitter_logo_blu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123" y="6462639"/>
              <a:ext cx="297123" cy="246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3"/>
            <p:cNvSpPr txBox="1">
              <a:spLocks noChangeArrowheads="1"/>
            </p:cNvSpPr>
            <p:nvPr/>
          </p:nvSpPr>
          <p:spPr>
            <a:xfrm>
              <a:off x="501369" y="6451600"/>
              <a:ext cx="3708681" cy="44608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1pPr>
              <a:lvl2pPr marL="742950" indent="-28575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2pPr>
              <a:lvl3pPr marL="11430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3pPr>
              <a:lvl4pPr marL="16002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4pPr>
              <a:lvl5pPr marL="20574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itchFamily="34" charset="0"/>
                <a:buNone/>
              </a:pPr>
              <a:r>
                <a:rPr lang="en-US" altLang="en-US" sz="900" dirty="0" smtClean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@IBM_CZ   #ibm4startup    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|   ibmsmartcamp.com |   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ibm.com/</a:t>
              </a:r>
              <a:r>
                <a:rPr lang="en-US" altLang="en-US" sz="900" dirty="0" err="1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isv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/startup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32" y="181875"/>
            <a:ext cx="1539394" cy="33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33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88644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4871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9538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6254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8102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0085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30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50251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1530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0580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29968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5168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"/>
          <p:cNvSpPr>
            <a:spLocks noChangeShapeType="1"/>
          </p:cNvSpPr>
          <p:nvPr/>
        </p:nvSpPr>
        <p:spPr bwMode="auto">
          <a:xfrm flipV="1">
            <a:off x="274205" y="584107"/>
            <a:ext cx="8595591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6" descr="R120_G137_B251-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205" y="176493"/>
            <a:ext cx="721591" cy="29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4"/>
          <p:cNvSpPr>
            <a:spLocks noChangeArrowheads="1"/>
          </p:cNvSpPr>
          <p:nvPr userDrawn="1"/>
        </p:nvSpPr>
        <p:spPr bwMode="auto">
          <a:xfrm>
            <a:off x="274205" y="1112184"/>
            <a:ext cx="6283614" cy="164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 anchor="b"/>
          <a:lstStyle>
            <a:lvl1pPr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1pPr>
            <a:lvl2pPr marL="742950" indent="-28575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2pPr>
            <a:lvl3pPr marL="11430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3pPr>
            <a:lvl4pPr marL="16002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4pPr>
            <a:lvl5pPr marL="20574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cs-CZ" altLang="en-US" sz="3200" b="1" dirty="0" smtClean="0">
                <a:solidFill>
                  <a:prstClr val="black"/>
                </a:solidFill>
                <a:latin typeface="Calibri"/>
              </a:rPr>
              <a:t>Jak založit svůj sen?</a:t>
            </a:r>
            <a:endParaRPr kumimoji="0" lang="en-US" altLang="en-US" sz="32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15" descr="GEP_Avatar_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330" y="3941669"/>
            <a:ext cx="3297670" cy="292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83285" y="528078"/>
            <a:ext cx="7768647" cy="53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 sz="11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7" name="Group 53"/>
          <p:cNvGrpSpPr>
            <a:grpSpLocks/>
          </p:cNvGrpSpPr>
          <p:nvPr userDrawn="1"/>
        </p:nvGrpSpPr>
        <p:grpSpPr bwMode="auto">
          <a:xfrm>
            <a:off x="182564" y="6411914"/>
            <a:ext cx="5064171" cy="446087"/>
            <a:chOff x="225123" y="6451600"/>
            <a:chExt cx="3984927" cy="446088"/>
          </a:xfrm>
        </p:grpSpPr>
        <p:pic>
          <p:nvPicPr>
            <p:cNvPr id="8" name="Picture 13" descr="Twitter_logo_blu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123" y="6462639"/>
              <a:ext cx="297123" cy="246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3"/>
            <p:cNvSpPr txBox="1">
              <a:spLocks noChangeArrowheads="1"/>
            </p:cNvSpPr>
            <p:nvPr/>
          </p:nvSpPr>
          <p:spPr>
            <a:xfrm>
              <a:off x="501369" y="6451600"/>
              <a:ext cx="3708681" cy="44608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1pPr>
              <a:lvl2pPr marL="742950" indent="-28575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2pPr>
              <a:lvl3pPr marL="11430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3pPr>
              <a:lvl4pPr marL="16002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4pPr>
              <a:lvl5pPr marL="20574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itchFamily="34" charset="0"/>
                <a:buNone/>
              </a:pPr>
              <a:r>
                <a:rPr lang="en-US" altLang="en-US" sz="900" dirty="0" smtClean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@IBM_CZ   #ibm4startup    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|   ibmsmartcamp.com |   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ibm.com/</a:t>
              </a:r>
              <a:r>
                <a:rPr lang="en-US" altLang="en-US" sz="900" dirty="0" err="1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isv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/startup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32" y="181875"/>
            <a:ext cx="1539394" cy="33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33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88644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4871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9538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6254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81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8787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0085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3065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1530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0580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29968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5168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"/>
          <p:cNvSpPr>
            <a:spLocks noChangeShapeType="1"/>
          </p:cNvSpPr>
          <p:nvPr/>
        </p:nvSpPr>
        <p:spPr bwMode="auto">
          <a:xfrm flipV="1">
            <a:off x="274205" y="584107"/>
            <a:ext cx="8595591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6" descr="R120_G137_B251-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205" y="176493"/>
            <a:ext cx="721591" cy="29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4"/>
          <p:cNvSpPr>
            <a:spLocks noChangeArrowheads="1"/>
          </p:cNvSpPr>
          <p:nvPr userDrawn="1"/>
        </p:nvSpPr>
        <p:spPr bwMode="auto">
          <a:xfrm>
            <a:off x="274205" y="1112184"/>
            <a:ext cx="6283614" cy="164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 anchor="b"/>
          <a:lstStyle>
            <a:lvl1pPr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1pPr>
            <a:lvl2pPr marL="742950" indent="-28575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2pPr>
            <a:lvl3pPr marL="11430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3pPr>
            <a:lvl4pPr marL="16002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4pPr>
            <a:lvl5pPr marL="20574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cs-CZ" altLang="en-US" sz="3200" b="1" dirty="0" smtClean="0">
                <a:solidFill>
                  <a:prstClr val="black"/>
                </a:solidFill>
                <a:latin typeface="Calibri"/>
              </a:rPr>
              <a:t>Jak založit svůj sen?</a:t>
            </a:r>
            <a:endParaRPr kumimoji="0" lang="en-US" altLang="en-US" sz="32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15" descr="GEP_Avatar_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330" y="3941669"/>
            <a:ext cx="3297670" cy="292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83285" y="528078"/>
            <a:ext cx="7768647" cy="53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 sz="11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7" name="Group 53"/>
          <p:cNvGrpSpPr>
            <a:grpSpLocks/>
          </p:cNvGrpSpPr>
          <p:nvPr userDrawn="1"/>
        </p:nvGrpSpPr>
        <p:grpSpPr bwMode="auto">
          <a:xfrm>
            <a:off x="182564" y="6411914"/>
            <a:ext cx="5064171" cy="446087"/>
            <a:chOff x="225123" y="6451600"/>
            <a:chExt cx="3984927" cy="446088"/>
          </a:xfrm>
        </p:grpSpPr>
        <p:pic>
          <p:nvPicPr>
            <p:cNvPr id="8" name="Picture 13" descr="Twitter_logo_blu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123" y="6462639"/>
              <a:ext cx="297123" cy="246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3"/>
            <p:cNvSpPr txBox="1">
              <a:spLocks noChangeArrowheads="1"/>
            </p:cNvSpPr>
            <p:nvPr/>
          </p:nvSpPr>
          <p:spPr>
            <a:xfrm>
              <a:off x="501369" y="6451600"/>
              <a:ext cx="3708681" cy="44608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1pPr>
              <a:lvl2pPr marL="742950" indent="-28575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2pPr>
              <a:lvl3pPr marL="11430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3pPr>
              <a:lvl4pPr marL="16002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4pPr>
              <a:lvl5pPr marL="20574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itchFamily="34" charset="0"/>
                <a:buNone/>
              </a:pPr>
              <a:r>
                <a:rPr lang="en-US" altLang="en-US" sz="900" dirty="0" smtClean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@IBM_CZ   #ibm4startup    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|   ibmsmartcamp.com |   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ibm.com/</a:t>
              </a:r>
              <a:r>
                <a:rPr lang="en-US" altLang="en-US" sz="900" dirty="0" err="1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isv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/startup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32" y="181875"/>
            <a:ext cx="1539394" cy="33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33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88644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4871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95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581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6254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8102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0085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3065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1530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0580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29968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5168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"/>
          <p:cNvSpPr>
            <a:spLocks noChangeShapeType="1"/>
          </p:cNvSpPr>
          <p:nvPr/>
        </p:nvSpPr>
        <p:spPr bwMode="auto">
          <a:xfrm flipV="1">
            <a:off x="274205" y="584107"/>
            <a:ext cx="8595591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6" descr="R120_G137_B251-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205" y="176493"/>
            <a:ext cx="721591" cy="29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4"/>
          <p:cNvSpPr>
            <a:spLocks noChangeArrowheads="1"/>
          </p:cNvSpPr>
          <p:nvPr userDrawn="1"/>
        </p:nvSpPr>
        <p:spPr bwMode="auto">
          <a:xfrm>
            <a:off x="274205" y="1112184"/>
            <a:ext cx="6283614" cy="164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 anchor="b"/>
          <a:lstStyle>
            <a:lvl1pPr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1pPr>
            <a:lvl2pPr marL="742950" indent="-28575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2pPr>
            <a:lvl3pPr marL="11430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3pPr>
            <a:lvl4pPr marL="16002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4pPr>
            <a:lvl5pPr marL="20574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cs-CZ" altLang="en-US" sz="3200" b="1" dirty="0" smtClean="0">
                <a:solidFill>
                  <a:prstClr val="black"/>
                </a:solidFill>
                <a:latin typeface="Calibri"/>
              </a:rPr>
              <a:t>Jak založit svůj sen?</a:t>
            </a:r>
            <a:endParaRPr kumimoji="0" lang="en-US" altLang="en-US" sz="32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15" descr="GEP_Avatar_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330" y="3941669"/>
            <a:ext cx="3297670" cy="292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83285" y="528078"/>
            <a:ext cx="7768647" cy="53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 sz="11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7" name="Group 53"/>
          <p:cNvGrpSpPr>
            <a:grpSpLocks/>
          </p:cNvGrpSpPr>
          <p:nvPr userDrawn="1"/>
        </p:nvGrpSpPr>
        <p:grpSpPr bwMode="auto">
          <a:xfrm>
            <a:off x="182564" y="6411914"/>
            <a:ext cx="5064171" cy="446087"/>
            <a:chOff x="225123" y="6451600"/>
            <a:chExt cx="3984927" cy="446088"/>
          </a:xfrm>
        </p:grpSpPr>
        <p:pic>
          <p:nvPicPr>
            <p:cNvPr id="8" name="Picture 13" descr="Twitter_logo_blu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123" y="6462639"/>
              <a:ext cx="297123" cy="246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3"/>
            <p:cNvSpPr txBox="1">
              <a:spLocks noChangeArrowheads="1"/>
            </p:cNvSpPr>
            <p:nvPr/>
          </p:nvSpPr>
          <p:spPr>
            <a:xfrm>
              <a:off x="501369" y="6451600"/>
              <a:ext cx="3708681" cy="44608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1pPr>
              <a:lvl2pPr marL="742950" indent="-28575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2pPr>
              <a:lvl3pPr marL="11430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3pPr>
              <a:lvl4pPr marL="16002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4pPr>
              <a:lvl5pPr marL="20574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itchFamily="34" charset="0"/>
                <a:buNone/>
              </a:pPr>
              <a:r>
                <a:rPr lang="en-US" altLang="en-US" sz="900" dirty="0" smtClean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@IBM_CZ   #ibm4startup    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|   ibmsmartcamp.com |   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ibm.com/</a:t>
              </a:r>
              <a:r>
                <a:rPr lang="en-US" altLang="en-US" sz="900" dirty="0" err="1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isv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/startup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32" y="181875"/>
            <a:ext cx="1539394" cy="33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33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886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64836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4871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9538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6254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8102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0085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3065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1530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0580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29968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51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56937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"/>
          <p:cNvSpPr>
            <a:spLocks noChangeShapeType="1"/>
          </p:cNvSpPr>
          <p:nvPr/>
        </p:nvSpPr>
        <p:spPr bwMode="auto">
          <a:xfrm flipV="1">
            <a:off x="274205" y="584107"/>
            <a:ext cx="8595591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6" descr="R120_G137_B251-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205" y="176493"/>
            <a:ext cx="721591" cy="29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4"/>
          <p:cNvSpPr>
            <a:spLocks noChangeArrowheads="1"/>
          </p:cNvSpPr>
          <p:nvPr userDrawn="1"/>
        </p:nvSpPr>
        <p:spPr bwMode="auto">
          <a:xfrm>
            <a:off x="274205" y="1112184"/>
            <a:ext cx="6283614" cy="164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 anchor="b"/>
          <a:lstStyle>
            <a:lvl1pPr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1pPr>
            <a:lvl2pPr marL="742950" indent="-28575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2pPr>
            <a:lvl3pPr marL="11430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3pPr>
            <a:lvl4pPr marL="16002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4pPr>
            <a:lvl5pPr marL="20574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cs-CZ" altLang="en-US" sz="3200" b="1" dirty="0" smtClean="0">
                <a:solidFill>
                  <a:prstClr val="black"/>
                </a:solidFill>
                <a:latin typeface="Calibri"/>
              </a:rPr>
              <a:t>Jak založit svůj sen?</a:t>
            </a:r>
            <a:endParaRPr kumimoji="0" lang="en-US" altLang="en-US" sz="32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15" descr="GEP_Avatar_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330" y="3941669"/>
            <a:ext cx="3297670" cy="292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83285" y="528078"/>
            <a:ext cx="7768647" cy="53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 sz="11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7" name="Group 53"/>
          <p:cNvGrpSpPr>
            <a:grpSpLocks/>
          </p:cNvGrpSpPr>
          <p:nvPr userDrawn="1"/>
        </p:nvGrpSpPr>
        <p:grpSpPr bwMode="auto">
          <a:xfrm>
            <a:off x="182564" y="6411914"/>
            <a:ext cx="5064171" cy="446087"/>
            <a:chOff x="225123" y="6451600"/>
            <a:chExt cx="3984927" cy="446088"/>
          </a:xfrm>
        </p:grpSpPr>
        <p:pic>
          <p:nvPicPr>
            <p:cNvPr id="8" name="Picture 13" descr="Twitter_logo_blu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123" y="6462639"/>
              <a:ext cx="297123" cy="246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3"/>
            <p:cNvSpPr txBox="1">
              <a:spLocks noChangeArrowheads="1"/>
            </p:cNvSpPr>
            <p:nvPr/>
          </p:nvSpPr>
          <p:spPr>
            <a:xfrm>
              <a:off x="501369" y="6451600"/>
              <a:ext cx="3708681" cy="44608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1pPr>
              <a:lvl2pPr marL="742950" indent="-28575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2pPr>
              <a:lvl3pPr marL="11430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3pPr>
              <a:lvl4pPr marL="16002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4pPr>
              <a:lvl5pPr marL="20574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itchFamily="34" charset="0"/>
                <a:buNone/>
              </a:pPr>
              <a:r>
                <a:rPr lang="en-US" altLang="en-US" sz="900" dirty="0" smtClean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@IBM_CZ   #ibm4startup    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|   ibmsmartcamp.com |   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ibm.com/</a:t>
              </a:r>
              <a:r>
                <a:rPr lang="en-US" altLang="en-US" sz="900" dirty="0" err="1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isv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/startup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32" y="181875"/>
            <a:ext cx="1539394" cy="33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33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88644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4871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9538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6254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8102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0085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3065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1530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05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7645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29968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5168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"/>
          <p:cNvSpPr>
            <a:spLocks noChangeShapeType="1"/>
          </p:cNvSpPr>
          <p:nvPr/>
        </p:nvSpPr>
        <p:spPr bwMode="auto">
          <a:xfrm flipV="1">
            <a:off x="274205" y="584107"/>
            <a:ext cx="8595591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6" descr="R120_G137_B251-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205" y="176493"/>
            <a:ext cx="721591" cy="29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4"/>
          <p:cNvSpPr>
            <a:spLocks noChangeArrowheads="1"/>
          </p:cNvSpPr>
          <p:nvPr userDrawn="1"/>
        </p:nvSpPr>
        <p:spPr bwMode="auto">
          <a:xfrm>
            <a:off x="274205" y="1112184"/>
            <a:ext cx="6283614" cy="164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 anchor="b"/>
          <a:lstStyle>
            <a:lvl1pPr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1pPr>
            <a:lvl2pPr marL="742950" indent="-28575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2pPr>
            <a:lvl3pPr marL="11430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3pPr>
            <a:lvl4pPr marL="16002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4pPr>
            <a:lvl5pPr marL="20574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cs-CZ" altLang="en-US" sz="3200" b="1" dirty="0" smtClean="0">
                <a:solidFill>
                  <a:prstClr val="black"/>
                </a:solidFill>
                <a:latin typeface="Calibri"/>
              </a:rPr>
              <a:t>Jak založit svůj sen?</a:t>
            </a:r>
            <a:endParaRPr kumimoji="0" lang="en-US" altLang="en-US" sz="32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15" descr="GEP_Avatar_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330" y="3941669"/>
            <a:ext cx="3297670" cy="292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83285" y="528078"/>
            <a:ext cx="7768647" cy="53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 sz="11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7" name="Group 53"/>
          <p:cNvGrpSpPr>
            <a:grpSpLocks/>
          </p:cNvGrpSpPr>
          <p:nvPr userDrawn="1"/>
        </p:nvGrpSpPr>
        <p:grpSpPr bwMode="auto">
          <a:xfrm>
            <a:off x="182564" y="6411914"/>
            <a:ext cx="5064171" cy="446087"/>
            <a:chOff x="225123" y="6451600"/>
            <a:chExt cx="3984927" cy="446088"/>
          </a:xfrm>
        </p:grpSpPr>
        <p:pic>
          <p:nvPicPr>
            <p:cNvPr id="8" name="Picture 13" descr="Twitter_logo_blu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123" y="6462639"/>
              <a:ext cx="297123" cy="246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3"/>
            <p:cNvSpPr txBox="1">
              <a:spLocks noChangeArrowheads="1"/>
            </p:cNvSpPr>
            <p:nvPr/>
          </p:nvSpPr>
          <p:spPr>
            <a:xfrm>
              <a:off x="501369" y="6451600"/>
              <a:ext cx="3708681" cy="44608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1pPr>
              <a:lvl2pPr marL="742950" indent="-28575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2pPr>
              <a:lvl3pPr marL="11430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3pPr>
              <a:lvl4pPr marL="16002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4pPr>
              <a:lvl5pPr marL="20574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itchFamily="34" charset="0"/>
                <a:buNone/>
              </a:pPr>
              <a:r>
                <a:rPr lang="en-US" altLang="en-US" sz="900" dirty="0" smtClean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@IBM_CZ   #ibm4startup    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|   ibmsmartcamp.com |   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ibm.com/</a:t>
              </a:r>
              <a:r>
                <a:rPr lang="en-US" altLang="en-US" sz="900" dirty="0" err="1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isv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/startup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32" y="181875"/>
            <a:ext cx="1539394" cy="33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33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88644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4871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9538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6254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8102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0085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30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78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1917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1530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0580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29968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5168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"/>
          <p:cNvSpPr>
            <a:spLocks noChangeShapeType="1"/>
          </p:cNvSpPr>
          <p:nvPr/>
        </p:nvSpPr>
        <p:spPr bwMode="auto">
          <a:xfrm flipV="1">
            <a:off x="274205" y="584107"/>
            <a:ext cx="8595591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6" descr="R120_G137_B251-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205" y="176493"/>
            <a:ext cx="721591" cy="29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4"/>
          <p:cNvSpPr>
            <a:spLocks noChangeArrowheads="1"/>
          </p:cNvSpPr>
          <p:nvPr userDrawn="1"/>
        </p:nvSpPr>
        <p:spPr bwMode="auto">
          <a:xfrm>
            <a:off x="274205" y="1112184"/>
            <a:ext cx="6283614" cy="164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 anchor="b"/>
          <a:lstStyle>
            <a:lvl1pPr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1pPr>
            <a:lvl2pPr marL="742950" indent="-28575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2pPr>
            <a:lvl3pPr marL="11430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3pPr>
            <a:lvl4pPr marL="16002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4pPr>
            <a:lvl5pPr marL="20574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cs-CZ" altLang="en-US" sz="3200" b="1" dirty="0" smtClean="0">
                <a:solidFill>
                  <a:prstClr val="black"/>
                </a:solidFill>
                <a:latin typeface="Calibri"/>
              </a:rPr>
              <a:t>Jak založit svůj sen?</a:t>
            </a:r>
            <a:endParaRPr kumimoji="0" lang="en-US" altLang="en-US" sz="32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15" descr="GEP_Avatar_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330" y="3941669"/>
            <a:ext cx="3297670" cy="292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83285" y="528078"/>
            <a:ext cx="7768647" cy="53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 sz="11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7" name="Group 53"/>
          <p:cNvGrpSpPr>
            <a:grpSpLocks/>
          </p:cNvGrpSpPr>
          <p:nvPr userDrawn="1"/>
        </p:nvGrpSpPr>
        <p:grpSpPr bwMode="auto">
          <a:xfrm>
            <a:off x="182564" y="6411914"/>
            <a:ext cx="5064171" cy="446087"/>
            <a:chOff x="225123" y="6451600"/>
            <a:chExt cx="3984927" cy="446088"/>
          </a:xfrm>
        </p:grpSpPr>
        <p:pic>
          <p:nvPicPr>
            <p:cNvPr id="8" name="Picture 13" descr="Twitter_logo_blu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123" y="6462639"/>
              <a:ext cx="297123" cy="246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3"/>
            <p:cNvSpPr txBox="1">
              <a:spLocks noChangeArrowheads="1"/>
            </p:cNvSpPr>
            <p:nvPr/>
          </p:nvSpPr>
          <p:spPr>
            <a:xfrm>
              <a:off x="501369" y="6451600"/>
              <a:ext cx="3708681" cy="44608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1pPr>
              <a:lvl2pPr marL="742950" indent="-28575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2pPr>
              <a:lvl3pPr marL="11430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3pPr>
              <a:lvl4pPr marL="16002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4pPr>
              <a:lvl5pPr marL="20574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itchFamily="34" charset="0"/>
                <a:buNone/>
              </a:pPr>
              <a:r>
                <a:rPr lang="en-US" altLang="en-US" sz="900" dirty="0" smtClean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@IBM_CZ   #ibm4startup    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|   ibmsmartcamp.com |   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ibm.com/</a:t>
              </a:r>
              <a:r>
                <a:rPr lang="en-US" altLang="en-US" sz="900" dirty="0" err="1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isv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/startup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32" y="181875"/>
            <a:ext cx="1539394" cy="33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33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88644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4871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9538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6254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81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81478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0085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3065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1530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0580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29968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5168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"/>
          <p:cNvSpPr>
            <a:spLocks noChangeShapeType="1"/>
          </p:cNvSpPr>
          <p:nvPr/>
        </p:nvSpPr>
        <p:spPr bwMode="auto">
          <a:xfrm flipV="1">
            <a:off x="274205" y="584107"/>
            <a:ext cx="8595591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6" descr="R120_G137_B251-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205" y="176493"/>
            <a:ext cx="721591" cy="29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4"/>
          <p:cNvSpPr>
            <a:spLocks noChangeArrowheads="1"/>
          </p:cNvSpPr>
          <p:nvPr userDrawn="1"/>
        </p:nvSpPr>
        <p:spPr bwMode="auto">
          <a:xfrm>
            <a:off x="274205" y="1112184"/>
            <a:ext cx="6283614" cy="164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 anchor="b"/>
          <a:lstStyle>
            <a:lvl1pPr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1pPr>
            <a:lvl2pPr marL="742950" indent="-28575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2pPr>
            <a:lvl3pPr marL="11430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3pPr>
            <a:lvl4pPr marL="16002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4pPr>
            <a:lvl5pPr marL="20574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cs-CZ" altLang="en-US" sz="3200" b="1" dirty="0" smtClean="0">
                <a:solidFill>
                  <a:prstClr val="black"/>
                </a:solidFill>
                <a:latin typeface="Calibri"/>
              </a:rPr>
              <a:t>Jak založit svůj sen?</a:t>
            </a:r>
            <a:endParaRPr kumimoji="0" lang="en-US" altLang="en-US" sz="32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15" descr="GEP_Avatar_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330" y="3941669"/>
            <a:ext cx="3297670" cy="292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83285" y="528078"/>
            <a:ext cx="7768647" cy="53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 sz="11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7" name="Group 53"/>
          <p:cNvGrpSpPr>
            <a:grpSpLocks/>
          </p:cNvGrpSpPr>
          <p:nvPr userDrawn="1"/>
        </p:nvGrpSpPr>
        <p:grpSpPr bwMode="auto">
          <a:xfrm>
            <a:off x="182564" y="6411914"/>
            <a:ext cx="5064171" cy="446087"/>
            <a:chOff x="225123" y="6451600"/>
            <a:chExt cx="3984927" cy="446088"/>
          </a:xfrm>
        </p:grpSpPr>
        <p:pic>
          <p:nvPicPr>
            <p:cNvPr id="8" name="Picture 13" descr="Twitter_logo_blu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123" y="6462639"/>
              <a:ext cx="297123" cy="246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3"/>
            <p:cNvSpPr txBox="1">
              <a:spLocks noChangeArrowheads="1"/>
            </p:cNvSpPr>
            <p:nvPr/>
          </p:nvSpPr>
          <p:spPr>
            <a:xfrm>
              <a:off x="501369" y="6451600"/>
              <a:ext cx="3708681" cy="44608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1pPr>
              <a:lvl2pPr marL="742950" indent="-28575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2pPr>
              <a:lvl3pPr marL="11430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3pPr>
              <a:lvl4pPr marL="16002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4pPr>
              <a:lvl5pPr marL="20574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itchFamily="34" charset="0"/>
                <a:buNone/>
              </a:pPr>
              <a:r>
                <a:rPr lang="en-US" altLang="en-US" sz="900" dirty="0" smtClean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@IBM_CZ   #ibm4startup    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|   ibmsmartcamp.com |   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ibm.com/</a:t>
              </a:r>
              <a:r>
                <a:rPr lang="en-US" altLang="en-US" sz="900" dirty="0" err="1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isv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/startup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32" y="181875"/>
            <a:ext cx="1539394" cy="33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33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88644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4871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95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63280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6254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8102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0085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3065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1530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0580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29968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5168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"/>
          <p:cNvSpPr>
            <a:spLocks noChangeShapeType="1"/>
          </p:cNvSpPr>
          <p:nvPr/>
        </p:nvSpPr>
        <p:spPr bwMode="auto">
          <a:xfrm flipV="1">
            <a:off x="274205" y="584107"/>
            <a:ext cx="8595591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6" descr="R120_G137_B251-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205" y="176493"/>
            <a:ext cx="721591" cy="29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4"/>
          <p:cNvSpPr>
            <a:spLocks noChangeArrowheads="1"/>
          </p:cNvSpPr>
          <p:nvPr userDrawn="1"/>
        </p:nvSpPr>
        <p:spPr bwMode="auto">
          <a:xfrm>
            <a:off x="274205" y="1112184"/>
            <a:ext cx="6283614" cy="164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 anchor="b"/>
          <a:lstStyle>
            <a:lvl1pPr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1pPr>
            <a:lvl2pPr marL="742950" indent="-28575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2pPr>
            <a:lvl3pPr marL="11430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3pPr>
            <a:lvl4pPr marL="16002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4pPr>
            <a:lvl5pPr marL="20574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cs-CZ" altLang="en-US" sz="3200" b="1" dirty="0" smtClean="0">
                <a:solidFill>
                  <a:prstClr val="black"/>
                </a:solidFill>
                <a:latin typeface="Calibri"/>
              </a:rPr>
              <a:t>Jak založit svůj sen?</a:t>
            </a:r>
            <a:endParaRPr kumimoji="0" lang="en-US" altLang="en-US" sz="32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15" descr="GEP_Avatar_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330" y="3941669"/>
            <a:ext cx="3297670" cy="292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83285" y="528078"/>
            <a:ext cx="7768647" cy="53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 sz="11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7" name="Group 53"/>
          <p:cNvGrpSpPr>
            <a:grpSpLocks/>
          </p:cNvGrpSpPr>
          <p:nvPr userDrawn="1"/>
        </p:nvGrpSpPr>
        <p:grpSpPr bwMode="auto">
          <a:xfrm>
            <a:off x="182564" y="6411914"/>
            <a:ext cx="5064171" cy="446087"/>
            <a:chOff x="225123" y="6451600"/>
            <a:chExt cx="3984927" cy="446088"/>
          </a:xfrm>
        </p:grpSpPr>
        <p:pic>
          <p:nvPicPr>
            <p:cNvPr id="8" name="Picture 13" descr="Twitter_logo_blu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123" y="6462639"/>
              <a:ext cx="297123" cy="246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3"/>
            <p:cNvSpPr txBox="1">
              <a:spLocks noChangeArrowheads="1"/>
            </p:cNvSpPr>
            <p:nvPr/>
          </p:nvSpPr>
          <p:spPr>
            <a:xfrm>
              <a:off x="501369" y="6451600"/>
              <a:ext cx="3708681" cy="44608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1pPr>
              <a:lvl2pPr marL="742950" indent="-28575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2pPr>
              <a:lvl3pPr marL="11430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3pPr>
              <a:lvl4pPr marL="16002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4pPr>
              <a:lvl5pPr marL="20574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itchFamily="34" charset="0"/>
                <a:buNone/>
              </a:pPr>
              <a:r>
                <a:rPr lang="en-US" altLang="en-US" sz="900" dirty="0" smtClean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@IBM_CZ   #ibm4startup    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|   ibmsmartcamp.com |   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ibm.com/</a:t>
              </a:r>
              <a:r>
                <a:rPr lang="en-US" altLang="en-US" sz="900" dirty="0" err="1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isv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/startup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32" y="181875"/>
            <a:ext cx="1539394" cy="33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33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886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0646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4871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9538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62544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8102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0085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3065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1530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0580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29968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516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"/>
          <p:cNvSpPr>
            <a:spLocks noChangeShapeType="1"/>
          </p:cNvSpPr>
          <p:nvPr/>
        </p:nvSpPr>
        <p:spPr bwMode="auto">
          <a:xfrm flipV="1">
            <a:off x="274205" y="584107"/>
            <a:ext cx="8595591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6" descr="R120_G137_B251-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205" y="176493"/>
            <a:ext cx="721591" cy="29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4"/>
          <p:cNvSpPr>
            <a:spLocks noChangeArrowheads="1"/>
          </p:cNvSpPr>
          <p:nvPr userDrawn="1"/>
        </p:nvSpPr>
        <p:spPr bwMode="auto">
          <a:xfrm>
            <a:off x="274205" y="1112184"/>
            <a:ext cx="6283614" cy="164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 anchor="b"/>
          <a:lstStyle>
            <a:lvl1pPr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1pPr>
            <a:lvl2pPr marL="742950" indent="-28575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2pPr>
            <a:lvl3pPr marL="11430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3pPr>
            <a:lvl4pPr marL="16002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4pPr>
            <a:lvl5pPr marL="20574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cs-CZ" altLang="en-US" sz="3200" b="1" dirty="0" smtClean="0">
                <a:solidFill>
                  <a:prstClr val="black"/>
                </a:solidFill>
                <a:latin typeface="Calibri"/>
              </a:rPr>
              <a:t>Jak založit svůj sen?</a:t>
            </a:r>
            <a:endParaRPr kumimoji="0" lang="en-US" altLang="en-US" sz="32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15" descr="GEP_Avatar_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330" y="3941669"/>
            <a:ext cx="3297670" cy="292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83285" y="528078"/>
            <a:ext cx="7768647" cy="53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 sz="11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7" name="Group 53"/>
          <p:cNvGrpSpPr>
            <a:grpSpLocks/>
          </p:cNvGrpSpPr>
          <p:nvPr userDrawn="1"/>
        </p:nvGrpSpPr>
        <p:grpSpPr bwMode="auto">
          <a:xfrm>
            <a:off x="182564" y="6411914"/>
            <a:ext cx="5064171" cy="446087"/>
            <a:chOff x="225123" y="6451600"/>
            <a:chExt cx="3984927" cy="446088"/>
          </a:xfrm>
        </p:grpSpPr>
        <p:pic>
          <p:nvPicPr>
            <p:cNvPr id="8" name="Picture 13" descr="Twitter_logo_blu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123" y="6462639"/>
              <a:ext cx="297123" cy="246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3"/>
            <p:cNvSpPr txBox="1">
              <a:spLocks noChangeArrowheads="1"/>
            </p:cNvSpPr>
            <p:nvPr/>
          </p:nvSpPr>
          <p:spPr>
            <a:xfrm>
              <a:off x="501369" y="6451600"/>
              <a:ext cx="3708681" cy="44608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1pPr>
              <a:lvl2pPr marL="742950" indent="-28575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2pPr>
              <a:lvl3pPr marL="11430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3pPr>
              <a:lvl4pPr marL="16002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4pPr>
              <a:lvl5pPr marL="20574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itchFamily="34" charset="0"/>
                <a:buNone/>
              </a:pPr>
              <a:r>
                <a:rPr lang="en-US" altLang="en-US" sz="900" dirty="0" smtClean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@IBM_CZ   #ibm4startup    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|   ibmsmartcamp.com |   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ibm.com/</a:t>
              </a:r>
              <a:r>
                <a:rPr lang="en-US" altLang="en-US" sz="900" dirty="0" err="1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isv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/startup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32" y="181875"/>
            <a:ext cx="1539394" cy="33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33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"/>
          <p:cNvSpPr>
            <a:spLocks noChangeShapeType="1"/>
          </p:cNvSpPr>
          <p:nvPr/>
        </p:nvSpPr>
        <p:spPr bwMode="auto">
          <a:xfrm flipV="1">
            <a:off x="274205" y="584107"/>
            <a:ext cx="8595591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6" descr="R120_G137_B251-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205" y="176493"/>
            <a:ext cx="721591" cy="29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4"/>
          <p:cNvSpPr>
            <a:spLocks noChangeArrowheads="1"/>
          </p:cNvSpPr>
          <p:nvPr userDrawn="1"/>
        </p:nvSpPr>
        <p:spPr bwMode="auto">
          <a:xfrm>
            <a:off x="274205" y="1112184"/>
            <a:ext cx="6283614" cy="164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 anchor="b"/>
          <a:lstStyle>
            <a:lvl1pPr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1pPr>
            <a:lvl2pPr marL="742950" indent="-28575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2pPr>
            <a:lvl3pPr marL="11430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3pPr>
            <a:lvl4pPr marL="16002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4pPr>
            <a:lvl5pPr marL="20574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cs-CZ" altLang="en-US" sz="3200" b="1" dirty="0" smtClean="0">
                <a:solidFill>
                  <a:prstClr val="black"/>
                </a:solidFill>
                <a:latin typeface="Calibri"/>
              </a:rPr>
              <a:t>Jak založit svůj sen?</a:t>
            </a:r>
            <a:endParaRPr kumimoji="0" lang="en-US" altLang="en-US" sz="32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15" descr="GEP_Avatar_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330" y="3941669"/>
            <a:ext cx="3297670" cy="292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83285" y="528078"/>
            <a:ext cx="7768647" cy="53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 sz="11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7" name="Group 53"/>
          <p:cNvGrpSpPr>
            <a:grpSpLocks/>
          </p:cNvGrpSpPr>
          <p:nvPr userDrawn="1"/>
        </p:nvGrpSpPr>
        <p:grpSpPr bwMode="auto">
          <a:xfrm>
            <a:off x="182564" y="6411914"/>
            <a:ext cx="5064171" cy="446087"/>
            <a:chOff x="225123" y="6451600"/>
            <a:chExt cx="3984927" cy="446088"/>
          </a:xfrm>
        </p:grpSpPr>
        <p:pic>
          <p:nvPicPr>
            <p:cNvPr id="8" name="Picture 13" descr="Twitter_logo_blu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123" y="6462639"/>
              <a:ext cx="297123" cy="246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3"/>
            <p:cNvSpPr txBox="1">
              <a:spLocks noChangeArrowheads="1"/>
            </p:cNvSpPr>
            <p:nvPr/>
          </p:nvSpPr>
          <p:spPr>
            <a:xfrm>
              <a:off x="501369" y="6451600"/>
              <a:ext cx="3708681" cy="44608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1pPr>
              <a:lvl2pPr marL="742950" indent="-28575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2pPr>
              <a:lvl3pPr marL="11430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3pPr>
              <a:lvl4pPr marL="16002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4pPr>
              <a:lvl5pPr marL="20574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itchFamily="34" charset="0"/>
                <a:buNone/>
              </a:pPr>
              <a:r>
                <a:rPr lang="en-US" altLang="en-US" sz="900" dirty="0" smtClean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@IBM_CZ   #ibm4startup    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|   ibmsmartcamp.com |   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ibm.com/</a:t>
              </a:r>
              <a:r>
                <a:rPr lang="en-US" altLang="en-US" sz="900" dirty="0" err="1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isv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/startup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32" y="181875"/>
            <a:ext cx="1539394" cy="33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33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88644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48718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9538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6254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8102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0085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3065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1530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05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25926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29968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51689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"/>
          <p:cNvSpPr>
            <a:spLocks noChangeShapeType="1"/>
          </p:cNvSpPr>
          <p:nvPr/>
        </p:nvSpPr>
        <p:spPr bwMode="auto">
          <a:xfrm flipV="1">
            <a:off x="274205" y="584107"/>
            <a:ext cx="8595591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6" descr="R120_G137_B251-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205" y="176493"/>
            <a:ext cx="721591" cy="29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4"/>
          <p:cNvSpPr>
            <a:spLocks noChangeArrowheads="1"/>
          </p:cNvSpPr>
          <p:nvPr userDrawn="1"/>
        </p:nvSpPr>
        <p:spPr bwMode="auto">
          <a:xfrm>
            <a:off x="274205" y="1112184"/>
            <a:ext cx="6283614" cy="164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 anchor="b"/>
          <a:lstStyle>
            <a:lvl1pPr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1pPr>
            <a:lvl2pPr marL="742950" indent="-28575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2pPr>
            <a:lvl3pPr marL="11430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3pPr>
            <a:lvl4pPr marL="16002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4pPr>
            <a:lvl5pPr marL="20574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cs-CZ" altLang="en-US" sz="3200" b="1" dirty="0" smtClean="0">
                <a:solidFill>
                  <a:prstClr val="black"/>
                </a:solidFill>
                <a:latin typeface="Calibri"/>
              </a:rPr>
              <a:t>Jak založit svůj sen?</a:t>
            </a:r>
            <a:endParaRPr kumimoji="0" lang="en-US" altLang="en-US" sz="32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15" descr="GEP_Avatar_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330" y="3941669"/>
            <a:ext cx="3297670" cy="292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83285" y="528078"/>
            <a:ext cx="7768647" cy="53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 sz="11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7" name="Group 53"/>
          <p:cNvGrpSpPr>
            <a:grpSpLocks/>
          </p:cNvGrpSpPr>
          <p:nvPr userDrawn="1"/>
        </p:nvGrpSpPr>
        <p:grpSpPr bwMode="auto">
          <a:xfrm>
            <a:off x="182564" y="6411914"/>
            <a:ext cx="5064171" cy="446087"/>
            <a:chOff x="225123" y="6451600"/>
            <a:chExt cx="3984927" cy="446088"/>
          </a:xfrm>
        </p:grpSpPr>
        <p:pic>
          <p:nvPicPr>
            <p:cNvPr id="8" name="Picture 13" descr="Twitter_logo_blu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123" y="6462639"/>
              <a:ext cx="297123" cy="246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3"/>
            <p:cNvSpPr txBox="1">
              <a:spLocks noChangeArrowheads="1"/>
            </p:cNvSpPr>
            <p:nvPr/>
          </p:nvSpPr>
          <p:spPr>
            <a:xfrm>
              <a:off x="501369" y="6451600"/>
              <a:ext cx="3708681" cy="44608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1pPr>
              <a:lvl2pPr marL="742950" indent="-28575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2pPr>
              <a:lvl3pPr marL="11430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3pPr>
              <a:lvl4pPr marL="16002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4pPr>
              <a:lvl5pPr marL="20574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itchFamily="34" charset="0"/>
                <a:buNone/>
              </a:pPr>
              <a:r>
                <a:rPr lang="en-US" altLang="en-US" sz="900" dirty="0" smtClean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@IBM_CZ   #ibm4startup    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|   ibmsmartcamp.com |   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ibm.com/</a:t>
              </a:r>
              <a:r>
                <a:rPr lang="en-US" altLang="en-US" sz="900" dirty="0" err="1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isv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/startup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32" y="181875"/>
            <a:ext cx="1539394" cy="33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33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88644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48718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95383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62544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8102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00850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306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12516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1530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05800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29968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5168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"/>
          <p:cNvSpPr>
            <a:spLocks noChangeShapeType="1"/>
          </p:cNvSpPr>
          <p:nvPr/>
        </p:nvSpPr>
        <p:spPr bwMode="auto">
          <a:xfrm flipV="1">
            <a:off x="274205" y="584107"/>
            <a:ext cx="8595591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6" descr="R120_G137_B251-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205" y="176493"/>
            <a:ext cx="721591" cy="29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4"/>
          <p:cNvSpPr>
            <a:spLocks noChangeArrowheads="1"/>
          </p:cNvSpPr>
          <p:nvPr userDrawn="1"/>
        </p:nvSpPr>
        <p:spPr bwMode="auto">
          <a:xfrm>
            <a:off x="274205" y="1112184"/>
            <a:ext cx="6283614" cy="164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 anchor="b"/>
          <a:lstStyle>
            <a:lvl1pPr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1pPr>
            <a:lvl2pPr marL="742950" indent="-28575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2pPr>
            <a:lvl3pPr marL="11430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3pPr>
            <a:lvl4pPr marL="16002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4pPr>
            <a:lvl5pPr marL="20574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cs-CZ" altLang="en-US" sz="3200" b="1" dirty="0" smtClean="0">
                <a:solidFill>
                  <a:prstClr val="black"/>
                </a:solidFill>
                <a:latin typeface="Calibri"/>
              </a:rPr>
              <a:t>Jak založit svůj sen?</a:t>
            </a:r>
            <a:endParaRPr kumimoji="0" lang="en-US" altLang="en-US" sz="32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15" descr="GEP_Avatar_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330" y="3941669"/>
            <a:ext cx="3297670" cy="292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83285" y="528078"/>
            <a:ext cx="7768647" cy="53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 sz="11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7" name="Group 53"/>
          <p:cNvGrpSpPr>
            <a:grpSpLocks/>
          </p:cNvGrpSpPr>
          <p:nvPr userDrawn="1"/>
        </p:nvGrpSpPr>
        <p:grpSpPr bwMode="auto">
          <a:xfrm>
            <a:off x="182564" y="6411914"/>
            <a:ext cx="5064171" cy="446087"/>
            <a:chOff x="225123" y="6451600"/>
            <a:chExt cx="3984927" cy="446088"/>
          </a:xfrm>
        </p:grpSpPr>
        <p:pic>
          <p:nvPicPr>
            <p:cNvPr id="8" name="Picture 13" descr="Twitter_logo_blu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123" y="6462639"/>
              <a:ext cx="297123" cy="246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3"/>
            <p:cNvSpPr txBox="1">
              <a:spLocks noChangeArrowheads="1"/>
            </p:cNvSpPr>
            <p:nvPr/>
          </p:nvSpPr>
          <p:spPr>
            <a:xfrm>
              <a:off x="501369" y="6451600"/>
              <a:ext cx="3708681" cy="44608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1pPr>
              <a:lvl2pPr marL="742950" indent="-28575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2pPr>
              <a:lvl3pPr marL="11430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3pPr>
              <a:lvl4pPr marL="16002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4pPr>
              <a:lvl5pPr marL="20574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itchFamily="34" charset="0"/>
                <a:buNone/>
              </a:pPr>
              <a:r>
                <a:rPr lang="en-US" altLang="en-US" sz="900" dirty="0" smtClean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@IBM_CZ   #ibm4startup    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|   ibmsmartcamp.com |   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ibm.com/</a:t>
              </a:r>
              <a:r>
                <a:rPr lang="en-US" altLang="en-US" sz="900" dirty="0" err="1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isv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/startup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32" y="181875"/>
            <a:ext cx="1539394" cy="33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33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88644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4871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9538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6254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810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388297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0085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30652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15303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0580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29968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5168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"/>
          <p:cNvSpPr>
            <a:spLocks noChangeShapeType="1"/>
          </p:cNvSpPr>
          <p:nvPr/>
        </p:nvSpPr>
        <p:spPr bwMode="auto">
          <a:xfrm flipV="1">
            <a:off x="274205" y="584107"/>
            <a:ext cx="8595591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6" descr="R120_G137_B251-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205" y="176493"/>
            <a:ext cx="721591" cy="29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4"/>
          <p:cNvSpPr>
            <a:spLocks noChangeArrowheads="1"/>
          </p:cNvSpPr>
          <p:nvPr userDrawn="1"/>
        </p:nvSpPr>
        <p:spPr bwMode="auto">
          <a:xfrm>
            <a:off x="274205" y="1112184"/>
            <a:ext cx="6283614" cy="164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 anchor="b"/>
          <a:lstStyle>
            <a:lvl1pPr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1pPr>
            <a:lvl2pPr marL="742950" indent="-28575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2pPr>
            <a:lvl3pPr marL="11430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3pPr>
            <a:lvl4pPr marL="16002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4pPr>
            <a:lvl5pPr marL="20574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cs-CZ" altLang="en-US" sz="3200" b="1" dirty="0" smtClean="0">
                <a:solidFill>
                  <a:prstClr val="black"/>
                </a:solidFill>
                <a:latin typeface="Calibri"/>
              </a:rPr>
              <a:t>Jak založit svůj sen?</a:t>
            </a:r>
            <a:endParaRPr kumimoji="0" lang="en-US" altLang="en-US" sz="32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15" descr="GEP_Avatar_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330" y="3941669"/>
            <a:ext cx="3297670" cy="292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83285" y="528078"/>
            <a:ext cx="7768647" cy="53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 sz="11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7" name="Group 53"/>
          <p:cNvGrpSpPr>
            <a:grpSpLocks/>
          </p:cNvGrpSpPr>
          <p:nvPr userDrawn="1"/>
        </p:nvGrpSpPr>
        <p:grpSpPr bwMode="auto">
          <a:xfrm>
            <a:off x="182564" y="6411914"/>
            <a:ext cx="5064171" cy="446087"/>
            <a:chOff x="225123" y="6451600"/>
            <a:chExt cx="3984927" cy="446088"/>
          </a:xfrm>
        </p:grpSpPr>
        <p:pic>
          <p:nvPicPr>
            <p:cNvPr id="8" name="Picture 13" descr="Twitter_logo_blu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123" y="6462639"/>
              <a:ext cx="297123" cy="246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3"/>
            <p:cNvSpPr txBox="1">
              <a:spLocks noChangeArrowheads="1"/>
            </p:cNvSpPr>
            <p:nvPr/>
          </p:nvSpPr>
          <p:spPr>
            <a:xfrm>
              <a:off x="501369" y="6451600"/>
              <a:ext cx="3708681" cy="44608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1pPr>
              <a:lvl2pPr marL="742950" indent="-28575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2pPr>
              <a:lvl3pPr marL="11430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3pPr>
              <a:lvl4pPr marL="16002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4pPr>
              <a:lvl5pPr marL="20574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itchFamily="34" charset="0"/>
                <a:buNone/>
              </a:pPr>
              <a:r>
                <a:rPr lang="en-US" altLang="en-US" sz="900" dirty="0" smtClean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@IBM_CZ   #ibm4startup    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|   ibmsmartcamp.com |   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ibm.com/</a:t>
              </a:r>
              <a:r>
                <a:rPr lang="en-US" altLang="en-US" sz="900" dirty="0" err="1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isv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/startup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32" y="181875"/>
            <a:ext cx="1539394" cy="33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33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269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09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481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898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7464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1456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533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0921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4749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"/>
          <p:cNvSpPr>
            <a:spLocks noChangeShapeType="1"/>
          </p:cNvSpPr>
          <p:nvPr/>
        </p:nvSpPr>
        <p:spPr bwMode="auto">
          <a:xfrm flipV="1">
            <a:off x="274205" y="584107"/>
            <a:ext cx="8595591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6" descr="R120_G137_B251-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205" y="176493"/>
            <a:ext cx="721591" cy="29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4"/>
          <p:cNvSpPr>
            <a:spLocks noChangeArrowheads="1"/>
          </p:cNvSpPr>
          <p:nvPr userDrawn="1"/>
        </p:nvSpPr>
        <p:spPr bwMode="auto">
          <a:xfrm>
            <a:off x="274205" y="1112184"/>
            <a:ext cx="6283614" cy="164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 anchor="b"/>
          <a:lstStyle>
            <a:lvl1pPr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1pPr>
            <a:lvl2pPr marL="742950" indent="-28575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2pPr>
            <a:lvl3pPr marL="11430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3pPr>
            <a:lvl4pPr marL="16002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4pPr>
            <a:lvl5pPr marL="20574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cs-CZ" altLang="en-US" sz="3200" b="1" dirty="0" smtClean="0">
                <a:solidFill>
                  <a:prstClr val="black"/>
                </a:solidFill>
                <a:latin typeface="Calibri"/>
              </a:rPr>
              <a:t>Jak založit svůj sen?</a:t>
            </a:r>
            <a:endParaRPr kumimoji="0" lang="en-US" altLang="en-US" sz="32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15" descr="GEP_Avatar_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330" y="3941669"/>
            <a:ext cx="3297670" cy="292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83285" y="528078"/>
            <a:ext cx="7768647" cy="53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 sz="11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7" name="Group 53"/>
          <p:cNvGrpSpPr>
            <a:grpSpLocks/>
          </p:cNvGrpSpPr>
          <p:nvPr userDrawn="1"/>
        </p:nvGrpSpPr>
        <p:grpSpPr bwMode="auto">
          <a:xfrm>
            <a:off x="182564" y="6411914"/>
            <a:ext cx="5064171" cy="446087"/>
            <a:chOff x="225123" y="6451600"/>
            <a:chExt cx="3984927" cy="446088"/>
          </a:xfrm>
        </p:grpSpPr>
        <p:pic>
          <p:nvPicPr>
            <p:cNvPr id="8" name="Picture 13" descr="Twitter_logo_blu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123" y="6462639"/>
              <a:ext cx="297123" cy="246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3"/>
            <p:cNvSpPr txBox="1">
              <a:spLocks noChangeArrowheads="1"/>
            </p:cNvSpPr>
            <p:nvPr/>
          </p:nvSpPr>
          <p:spPr>
            <a:xfrm>
              <a:off x="501369" y="6451600"/>
              <a:ext cx="3708681" cy="44608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1pPr>
              <a:lvl2pPr marL="742950" indent="-28575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2pPr>
              <a:lvl3pPr marL="11430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3pPr>
              <a:lvl4pPr marL="16002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4pPr>
              <a:lvl5pPr marL="20574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itchFamily="34" charset="0"/>
                <a:buNone/>
              </a:pPr>
              <a:r>
                <a:rPr lang="en-US" altLang="en-US" sz="900" dirty="0" smtClean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@IBM_CZ   #ibm4startup    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|   ibmsmartcamp.com |   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ibm.com/</a:t>
              </a:r>
              <a:r>
                <a:rPr lang="en-US" altLang="en-US" sz="900" dirty="0" err="1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isv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/startup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32" y="181875"/>
            <a:ext cx="1539394" cy="33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0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825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47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22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14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6100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0922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7406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3637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3975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7495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1796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141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"/>
          <p:cNvSpPr>
            <a:spLocks noChangeShapeType="1"/>
          </p:cNvSpPr>
          <p:nvPr/>
        </p:nvSpPr>
        <p:spPr bwMode="auto">
          <a:xfrm flipV="1">
            <a:off x="274205" y="584107"/>
            <a:ext cx="8595591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6" descr="R120_G137_B251-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205" y="176493"/>
            <a:ext cx="721591" cy="29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4"/>
          <p:cNvSpPr>
            <a:spLocks noChangeArrowheads="1"/>
          </p:cNvSpPr>
          <p:nvPr userDrawn="1"/>
        </p:nvSpPr>
        <p:spPr bwMode="auto">
          <a:xfrm>
            <a:off x="274205" y="1112184"/>
            <a:ext cx="6283614" cy="164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 anchor="b"/>
          <a:lstStyle>
            <a:lvl1pPr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1pPr>
            <a:lvl2pPr marL="742950" indent="-28575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2pPr>
            <a:lvl3pPr marL="11430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3pPr>
            <a:lvl4pPr marL="16002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4pPr>
            <a:lvl5pPr marL="20574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cs-CZ" altLang="en-US" sz="3200" b="1" dirty="0" smtClean="0">
                <a:solidFill>
                  <a:prstClr val="black"/>
                </a:solidFill>
                <a:latin typeface="Calibri"/>
              </a:rPr>
              <a:t>Jak založit svůj sen?</a:t>
            </a:r>
            <a:endParaRPr kumimoji="0" lang="en-US" altLang="en-US" sz="32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15" descr="GEP_Avatar_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330" y="3941669"/>
            <a:ext cx="3297670" cy="292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83285" y="528078"/>
            <a:ext cx="7768647" cy="53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 sz="11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7" name="Group 53"/>
          <p:cNvGrpSpPr>
            <a:grpSpLocks/>
          </p:cNvGrpSpPr>
          <p:nvPr userDrawn="1"/>
        </p:nvGrpSpPr>
        <p:grpSpPr bwMode="auto">
          <a:xfrm>
            <a:off x="182564" y="6411914"/>
            <a:ext cx="5064171" cy="446087"/>
            <a:chOff x="225123" y="6451600"/>
            <a:chExt cx="3984927" cy="446088"/>
          </a:xfrm>
        </p:grpSpPr>
        <p:pic>
          <p:nvPicPr>
            <p:cNvPr id="8" name="Picture 13" descr="Twitter_logo_blu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123" y="6462639"/>
              <a:ext cx="297123" cy="246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3"/>
            <p:cNvSpPr txBox="1">
              <a:spLocks noChangeArrowheads="1"/>
            </p:cNvSpPr>
            <p:nvPr/>
          </p:nvSpPr>
          <p:spPr>
            <a:xfrm>
              <a:off x="501369" y="6451600"/>
              <a:ext cx="3708681" cy="44608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1pPr>
              <a:lvl2pPr marL="742950" indent="-28575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2pPr>
              <a:lvl3pPr marL="11430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3pPr>
              <a:lvl4pPr marL="16002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4pPr>
              <a:lvl5pPr marL="20574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itchFamily="34" charset="0"/>
                <a:buNone/>
              </a:pPr>
              <a:r>
                <a:rPr lang="en-US" altLang="en-US" sz="900" dirty="0" smtClean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@IBM_CZ   #ibm4startup    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|   ibmsmartcamp.com |   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ibm.com/</a:t>
              </a:r>
              <a:r>
                <a:rPr lang="en-US" altLang="en-US" sz="900" dirty="0" err="1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isv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/startup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32" y="181875"/>
            <a:ext cx="1539394" cy="33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58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82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424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47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223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6100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0922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7406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3637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3975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7495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1796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1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747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"/>
          <p:cNvSpPr>
            <a:spLocks noChangeShapeType="1"/>
          </p:cNvSpPr>
          <p:nvPr/>
        </p:nvSpPr>
        <p:spPr bwMode="auto">
          <a:xfrm flipV="1">
            <a:off x="274205" y="584107"/>
            <a:ext cx="8595591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6" descr="R120_G137_B251-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205" y="176493"/>
            <a:ext cx="721591" cy="29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4"/>
          <p:cNvSpPr>
            <a:spLocks noChangeArrowheads="1"/>
          </p:cNvSpPr>
          <p:nvPr userDrawn="1"/>
        </p:nvSpPr>
        <p:spPr bwMode="auto">
          <a:xfrm>
            <a:off x="274205" y="1112184"/>
            <a:ext cx="6283614" cy="164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 anchor="b"/>
          <a:lstStyle>
            <a:lvl1pPr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1pPr>
            <a:lvl2pPr marL="742950" indent="-28575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2pPr>
            <a:lvl3pPr marL="11430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3pPr>
            <a:lvl4pPr marL="16002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4pPr>
            <a:lvl5pPr marL="20574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cs-CZ" altLang="en-US" sz="3200" b="1" dirty="0" smtClean="0">
                <a:solidFill>
                  <a:prstClr val="black"/>
                </a:solidFill>
                <a:latin typeface="Calibri"/>
              </a:rPr>
              <a:t>Jak založit svůj sen?</a:t>
            </a:r>
            <a:endParaRPr kumimoji="0" lang="en-US" altLang="en-US" sz="32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15" descr="GEP_Avatar_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330" y="3941669"/>
            <a:ext cx="3297670" cy="292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83285" y="528078"/>
            <a:ext cx="7768647" cy="53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 sz="11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7" name="Group 53"/>
          <p:cNvGrpSpPr>
            <a:grpSpLocks/>
          </p:cNvGrpSpPr>
          <p:nvPr userDrawn="1"/>
        </p:nvGrpSpPr>
        <p:grpSpPr bwMode="auto">
          <a:xfrm>
            <a:off x="182564" y="6411914"/>
            <a:ext cx="5064171" cy="446087"/>
            <a:chOff x="225123" y="6451600"/>
            <a:chExt cx="3984927" cy="446088"/>
          </a:xfrm>
        </p:grpSpPr>
        <p:pic>
          <p:nvPicPr>
            <p:cNvPr id="8" name="Picture 13" descr="Twitter_logo_blu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123" y="6462639"/>
              <a:ext cx="297123" cy="246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3"/>
            <p:cNvSpPr txBox="1">
              <a:spLocks noChangeArrowheads="1"/>
            </p:cNvSpPr>
            <p:nvPr/>
          </p:nvSpPr>
          <p:spPr>
            <a:xfrm>
              <a:off x="501369" y="6451600"/>
              <a:ext cx="3708681" cy="44608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1pPr>
              <a:lvl2pPr marL="742950" indent="-28575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2pPr>
              <a:lvl3pPr marL="11430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3pPr>
              <a:lvl4pPr marL="16002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4pPr>
              <a:lvl5pPr marL="20574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itchFamily="34" charset="0"/>
                <a:buNone/>
              </a:pPr>
              <a:r>
                <a:rPr lang="en-US" altLang="en-US" sz="900" dirty="0" smtClean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@IBM_CZ   #ibm4startup    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|   ibmsmartcamp.com |   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ibm.com/</a:t>
              </a:r>
              <a:r>
                <a:rPr lang="en-US" altLang="en-US" sz="900" dirty="0" err="1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isv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/startup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32" y="181875"/>
            <a:ext cx="1539394" cy="33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58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8864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487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953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625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810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008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306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153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05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101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2996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516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"/>
          <p:cNvSpPr>
            <a:spLocks noChangeShapeType="1"/>
          </p:cNvSpPr>
          <p:nvPr/>
        </p:nvSpPr>
        <p:spPr bwMode="auto">
          <a:xfrm flipV="1">
            <a:off x="274205" y="584107"/>
            <a:ext cx="8595591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6" descr="R120_G137_B251-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205" y="176493"/>
            <a:ext cx="721591" cy="29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4"/>
          <p:cNvSpPr>
            <a:spLocks noChangeArrowheads="1"/>
          </p:cNvSpPr>
          <p:nvPr userDrawn="1"/>
        </p:nvSpPr>
        <p:spPr bwMode="auto">
          <a:xfrm>
            <a:off x="274205" y="1112184"/>
            <a:ext cx="6283614" cy="164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 anchor="b"/>
          <a:lstStyle>
            <a:lvl1pPr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1pPr>
            <a:lvl2pPr marL="742950" indent="-28575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2pPr>
            <a:lvl3pPr marL="11430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3pPr>
            <a:lvl4pPr marL="16002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4pPr>
            <a:lvl5pPr marL="20574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cs-CZ" altLang="en-US" sz="3200" b="1" dirty="0" smtClean="0">
                <a:solidFill>
                  <a:prstClr val="black"/>
                </a:solidFill>
                <a:latin typeface="Calibri"/>
              </a:rPr>
              <a:t>Jak založit svůj sen?</a:t>
            </a:r>
            <a:endParaRPr kumimoji="0" lang="en-US" altLang="en-US" sz="32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15" descr="GEP_Avatar_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330" y="3941669"/>
            <a:ext cx="3297670" cy="292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83285" y="528078"/>
            <a:ext cx="7768647" cy="53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 sz="11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7" name="Group 53"/>
          <p:cNvGrpSpPr>
            <a:grpSpLocks/>
          </p:cNvGrpSpPr>
          <p:nvPr userDrawn="1"/>
        </p:nvGrpSpPr>
        <p:grpSpPr bwMode="auto">
          <a:xfrm>
            <a:off x="182564" y="6411914"/>
            <a:ext cx="5064171" cy="446087"/>
            <a:chOff x="225123" y="6451600"/>
            <a:chExt cx="3984927" cy="446088"/>
          </a:xfrm>
        </p:grpSpPr>
        <p:pic>
          <p:nvPicPr>
            <p:cNvPr id="8" name="Picture 13" descr="Twitter_logo_blu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123" y="6462639"/>
              <a:ext cx="297123" cy="246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3"/>
            <p:cNvSpPr txBox="1">
              <a:spLocks noChangeArrowheads="1"/>
            </p:cNvSpPr>
            <p:nvPr/>
          </p:nvSpPr>
          <p:spPr>
            <a:xfrm>
              <a:off x="501369" y="6451600"/>
              <a:ext cx="3708681" cy="44608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1pPr>
              <a:lvl2pPr marL="742950" indent="-28575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2pPr>
              <a:lvl3pPr marL="11430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3pPr>
              <a:lvl4pPr marL="16002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4pPr>
              <a:lvl5pPr marL="20574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itchFamily="34" charset="0"/>
                <a:buNone/>
              </a:pPr>
              <a:r>
                <a:rPr lang="en-US" altLang="en-US" sz="900" dirty="0" smtClean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@IBM_CZ   #ibm4startup    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|   ibmsmartcamp.com |   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ibm.com/</a:t>
              </a:r>
              <a:r>
                <a:rPr lang="en-US" altLang="en-US" sz="900" dirty="0" err="1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isv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/startup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32" y="181875"/>
            <a:ext cx="1539394" cy="33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33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8864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487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953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625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810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008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3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270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153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058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2996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516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"/>
          <p:cNvSpPr>
            <a:spLocks noChangeShapeType="1"/>
          </p:cNvSpPr>
          <p:nvPr/>
        </p:nvSpPr>
        <p:spPr bwMode="auto">
          <a:xfrm flipV="1">
            <a:off x="274205" y="584107"/>
            <a:ext cx="8595591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6" descr="R120_G137_B251-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205" y="176493"/>
            <a:ext cx="721591" cy="29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4"/>
          <p:cNvSpPr>
            <a:spLocks noChangeArrowheads="1"/>
          </p:cNvSpPr>
          <p:nvPr userDrawn="1"/>
        </p:nvSpPr>
        <p:spPr bwMode="auto">
          <a:xfrm>
            <a:off x="274205" y="1112184"/>
            <a:ext cx="6283614" cy="164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 anchor="b"/>
          <a:lstStyle>
            <a:lvl1pPr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1pPr>
            <a:lvl2pPr marL="742950" indent="-28575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2pPr>
            <a:lvl3pPr marL="11430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3pPr>
            <a:lvl4pPr marL="16002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4pPr>
            <a:lvl5pPr marL="20574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cs-CZ" altLang="en-US" sz="3200" b="1" dirty="0" smtClean="0">
                <a:solidFill>
                  <a:prstClr val="black"/>
                </a:solidFill>
                <a:latin typeface="Calibri"/>
              </a:rPr>
              <a:t>Jak založit svůj sen?</a:t>
            </a:r>
            <a:endParaRPr kumimoji="0" lang="en-US" altLang="en-US" sz="32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15" descr="GEP_Avatar_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330" y="3941669"/>
            <a:ext cx="3297670" cy="292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83285" y="528078"/>
            <a:ext cx="7768647" cy="53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 sz="11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7" name="Group 53"/>
          <p:cNvGrpSpPr>
            <a:grpSpLocks/>
          </p:cNvGrpSpPr>
          <p:nvPr userDrawn="1"/>
        </p:nvGrpSpPr>
        <p:grpSpPr bwMode="auto">
          <a:xfrm>
            <a:off x="182564" y="6411914"/>
            <a:ext cx="5064171" cy="446087"/>
            <a:chOff x="225123" y="6451600"/>
            <a:chExt cx="3984927" cy="446088"/>
          </a:xfrm>
        </p:grpSpPr>
        <p:pic>
          <p:nvPicPr>
            <p:cNvPr id="8" name="Picture 13" descr="Twitter_logo_blu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123" y="6462639"/>
              <a:ext cx="297123" cy="246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3"/>
            <p:cNvSpPr txBox="1">
              <a:spLocks noChangeArrowheads="1"/>
            </p:cNvSpPr>
            <p:nvPr/>
          </p:nvSpPr>
          <p:spPr>
            <a:xfrm>
              <a:off x="501369" y="6451600"/>
              <a:ext cx="3708681" cy="44608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1pPr>
              <a:lvl2pPr marL="742950" indent="-28575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2pPr>
              <a:lvl3pPr marL="11430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3pPr>
              <a:lvl4pPr marL="16002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4pPr>
              <a:lvl5pPr marL="20574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itchFamily="34" charset="0"/>
                <a:buNone/>
              </a:pPr>
              <a:r>
                <a:rPr lang="en-US" altLang="en-US" sz="900" dirty="0" smtClean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@IBM_CZ   #ibm4startup    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|   ibmsmartcamp.com |   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ibm.com/</a:t>
              </a:r>
              <a:r>
                <a:rPr lang="en-US" altLang="en-US" sz="900" dirty="0" err="1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isv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/startup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32" y="181875"/>
            <a:ext cx="1539394" cy="33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33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8864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487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953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625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81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1415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008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306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153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0580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2996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516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"/>
          <p:cNvSpPr>
            <a:spLocks noChangeShapeType="1"/>
          </p:cNvSpPr>
          <p:nvPr/>
        </p:nvSpPr>
        <p:spPr bwMode="auto">
          <a:xfrm flipV="1">
            <a:off x="274205" y="584107"/>
            <a:ext cx="8595591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6" descr="R120_G137_B251-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205" y="176493"/>
            <a:ext cx="721591" cy="29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4"/>
          <p:cNvSpPr>
            <a:spLocks noChangeArrowheads="1"/>
          </p:cNvSpPr>
          <p:nvPr userDrawn="1"/>
        </p:nvSpPr>
        <p:spPr bwMode="auto">
          <a:xfrm>
            <a:off x="274205" y="1112184"/>
            <a:ext cx="6283614" cy="164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 anchor="b"/>
          <a:lstStyle>
            <a:lvl1pPr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1pPr>
            <a:lvl2pPr marL="742950" indent="-28575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2pPr>
            <a:lvl3pPr marL="11430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3pPr>
            <a:lvl4pPr marL="16002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4pPr>
            <a:lvl5pPr marL="2057400" indent="-228600" defTabSz="1019175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cs-CZ" altLang="en-US" sz="3200" b="1" dirty="0" smtClean="0">
                <a:solidFill>
                  <a:prstClr val="black"/>
                </a:solidFill>
                <a:latin typeface="Calibri"/>
              </a:rPr>
              <a:t>Jak založit svůj sen?</a:t>
            </a:r>
            <a:endParaRPr kumimoji="0" lang="en-US" altLang="en-US" sz="32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15" descr="GEP_Avatar_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330" y="3941669"/>
            <a:ext cx="3297670" cy="292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83285" y="528078"/>
            <a:ext cx="7768647" cy="53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 sz="11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7" name="Group 53"/>
          <p:cNvGrpSpPr>
            <a:grpSpLocks/>
          </p:cNvGrpSpPr>
          <p:nvPr userDrawn="1"/>
        </p:nvGrpSpPr>
        <p:grpSpPr bwMode="auto">
          <a:xfrm>
            <a:off x="182564" y="6411914"/>
            <a:ext cx="5064171" cy="446087"/>
            <a:chOff x="225123" y="6451600"/>
            <a:chExt cx="3984927" cy="446088"/>
          </a:xfrm>
        </p:grpSpPr>
        <p:pic>
          <p:nvPicPr>
            <p:cNvPr id="8" name="Picture 13" descr="Twitter_logo_blu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123" y="6462639"/>
              <a:ext cx="297123" cy="246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3"/>
            <p:cNvSpPr txBox="1">
              <a:spLocks noChangeArrowheads="1"/>
            </p:cNvSpPr>
            <p:nvPr/>
          </p:nvSpPr>
          <p:spPr>
            <a:xfrm>
              <a:off x="501369" y="6451600"/>
              <a:ext cx="3708681" cy="44608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1pPr>
              <a:lvl2pPr marL="742950" indent="-28575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2pPr>
              <a:lvl3pPr marL="11430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3pPr>
              <a:lvl4pPr marL="16002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4pPr>
              <a:lvl5pPr marL="2057400" indent="-228600" defTabSz="457200" eaLnBrk="0" hangingPunct="0"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hlink"/>
                  </a:solidFill>
                  <a:latin typeface="Arial" pitchFamily="34" charset="0"/>
                  <a:ea typeface="HG明朝B"/>
                  <a:cs typeface="HG明朝B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itchFamily="34" charset="0"/>
                <a:buNone/>
              </a:pPr>
              <a:r>
                <a:rPr lang="en-US" altLang="en-US" sz="900" dirty="0" smtClean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@IBM_CZ   #ibm4startup    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|   ibmsmartcamp.com |   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ibm.com/</a:t>
              </a:r>
              <a:r>
                <a:rPr lang="en-US" altLang="en-US" sz="900" dirty="0" err="1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isv</a:t>
              </a:r>
              <a:r>
                <a:rPr lang="en-US" altLang="en-US" sz="9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  <a:sym typeface="HelveticaNeueLT Pro 65 Md"/>
                </a:rPr>
                <a:t>/startup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32" y="181875"/>
            <a:ext cx="1539394" cy="33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33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8864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4871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95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slideLayout" Target="../slideLayouts/slideLayout264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4003-9D44-4188-9E54-F4C043B48100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B46E2-DFB9-4DCC-868A-4C33A476D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10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10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10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10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10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10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10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10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10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10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6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10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10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10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10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47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66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66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10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10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10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4003-9D44-4188-9E54-F4C043B48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B46E2-DFB9-4DCC-868A-4C33A476D0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10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6"/>
          <p:cNvSpPr txBox="1">
            <a:spLocks noChangeArrowheads="1"/>
          </p:cNvSpPr>
          <p:nvPr/>
        </p:nvSpPr>
        <p:spPr bwMode="auto">
          <a:xfrm>
            <a:off x="215035" y="124666"/>
            <a:ext cx="7062932" cy="32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0" rIns="82058" bIns="0" anchor="b"/>
          <a:lstStyle>
            <a:lvl1pPr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1pPr>
            <a:lvl2pPr marL="742950" indent="-285750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2pPr>
            <a:lvl3pPr marL="1143000" indent="-228600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3pPr>
            <a:lvl4pPr marL="1600200" indent="-228600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4pPr>
            <a:lvl5pPr marL="2057400" indent="-228600" eaLnBrk="0" hangingPunct="0"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MS Mincho" pitchFamily="49" charset="-128"/>
                <a:ea typeface="New MingLiu" charset="-120"/>
              </a:defRPr>
            </a:lvl9pPr>
          </a:lstStyle>
          <a:p>
            <a:pPr eaLnBrk="1" hangingPunct="1">
              <a:spcAft>
                <a:spcPts val="808"/>
              </a:spcAft>
            </a:pPr>
            <a:r>
              <a:rPr kumimoji="0" lang="cs-CZ" altLang="en-US" sz="1100" dirty="0">
                <a:latin typeface="Arial" pitchFamily="34" charset="0"/>
              </a:rPr>
              <a:t>Petr Biskup</a:t>
            </a:r>
            <a:r>
              <a:rPr kumimoji="0" lang="en-US" altLang="en-US" sz="1100" dirty="0">
                <a:latin typeface="Arial" pitchFamily="34" charset="0"/>
              </a:rPr>
              <a:t>, </a:t>
            </a:r>
            <a:r>
              <a:rPr kumimoji="0" lang="cs-CZ" altLang="en-US" sz="1100" dirty="0">
                <a:latin typeface="Arial" pitchFamily="34" charset="0"/>
              </a:rPr>
              <a:t>Alliance Manager</a:t>
            </a:r>
            <a:endParaRPr kumimoji="0" lang="en-US" altLang="en-US" sz="11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2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059716"/>
            <a:ext cx="3528392" cy="72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5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12" y="3029712"/>
            <a:ext cx="2170176" cy="79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900362"/>
            <a:ext cx="47625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9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362075"/>
          </a:xfrm>
        </p:spPr>
        <p:txBody>
          <a:bodyPr anchor="ctr"/>
          <a:lstStyle/>
          <a:p>
            <a:pPr algn="ctr"/>
            <a:r>
              <a:rPr lang="cs-CZ" dirty="0" smtClean="0"/>
              <a:t>Startup program pro CZ/SK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84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362075"/>
          </a:xfrm>
        </p:spPr>
        <p:txBody>
          <a:bodyPr anchor="ctr"/>
          <a:lstStyle/>
          <a:p>
            <a:pPr algn="ctr"/>
            <a:r>
              <a:rPr lang="cs-CZ" dirty="0" smtClean="0"/>
              <a:t>Květen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16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" y="433387"/>
            <a:ext cx="7991475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3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8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362075"/>
          </a:xfrm>
        </p:spPr>
        <p:txBody>
          <a:bodyPr anchor="ctr"/>
          <a:lstStyle/>
          <a:p>
            <a:pPr algn="ctr"/>
            <a:r>
              <a:rPr lang="cs-CZ" dirty="0" smtClean="0"/>
              <a:t>Startup scéna ve střední evropě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05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144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5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8847"/>
            <a:ext cx="9144000" cy="230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5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362075"/>
          </a:xfrm>
        </p:spPr>
        <p:txBody>
          <a:bodyPr anchor="ctr"/>
          <a:lstStyle/>
          <a:p>
            <a:pPr algn="ctr"/>
            <a:r>
              <a:rPr lang="cs-CZ" dirty="0" smtClean="0"/>
              <a:t>Představení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0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36728"/>
            <a:ext cx="7820338" cy="207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5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780928"/>
            <a:ext cx="3849021" cy="146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4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362075"/>
          </a:xfrm>
        </p:spPr>
        <p:txBody>
          <a:bodyPr anchor="ctr"/>
          <a:lstStyle/>
          <a:p>
            <a:pPr algn="ctr"/>
            <a:r>
              <a:rPr lang="cs-CZ" dirty="0" smtClean="0"/>
              <a:t>Kvalitní technologické firmy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44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362075"/>
          </a:xfrm>
        </p:spPr>
        <p:txBody>
          <a:bodyPr anchor="ctr"/>
          <a:lstStyle/>
          <a:p>
            <a:pPr algn="ctr"/>
            <a:r>
              <a:rPr lang="cs-CZ" dirty="0" smtClean="0"/>
              <a:t>inovace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79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362075"/>
          </a:xfrm>
        </p:spPr>
        <p:txBody>
          <a:bodyPr anchor="ctr"/>
          <a:lstStyle/>
          <a:p>
            <a:pPr algn="ctr"/>
            <a:r>
              <a:rPr lang="cs-CZ" dirty="0" smtClean="0"/>
              <a:t>Finance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71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362075"/>
          </a:xfrm>
        </p:spPr>
        <p:txBody>
          <a:bodyPr anchor="ctr"/>
          <a:lstStyle/>
          <a:p>
            <a:pPr algn="ctr"/>
            <a:r>
              <a:rPr lang="cs-CZ" dirty="0" smtClean="0"/>
              <a:t>Podpora od státu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7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362075"/>
          </a:xfrm>
        </p:spPr>
        <p:txBody>
          <a:bodyPr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Co dělat, když mám nápad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9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362075"/>
          </a:xfrm>
        </p:spPr>
        <p:txBody>
          <a:bodyPr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Analýza trhu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2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362075"/>
          </a:xfrm>
        </p:spPr>
        <p:txBody>
          <a:bodyPr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Identifikovat přidanou hodnotu své myšlenky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0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362075"/>
          </a:xfrm>
        </p:spPr>
        <p:txBody>
          <a:bodyPr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Sehnat si tým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25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362075"/>
          </a:xfrm>
        </p:spPr>
        <p:txBody>
          <a:bodyPr anchor="ctr"/>
          <a:lstStyle/>
          <a:p>
            <a:pPr algn="ctr"/>
            <a:r>
              <a:rPr lang="cs-CZ" dirty="0" smtClean="0"/>
              <a:t>Petr biskup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29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362075"/>
          </a:xfrm>
        </p:spPr>
        <p:txBody>
          <a:bodyPr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Ověření myšlenky s trhem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0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362075"/>
          </a:xfrm>
        </p:spPr>
        <p:txBody>
          <a:bodyPr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Naslouchat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82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362075"/>
          </a:xfrm>
        </p:spPr>
        <p:txBody>
          <a:bodyPr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Identifikovat přidanou hodnotu své myšlenky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82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362075"/>
          </a:xfrm>
        </p:spPr>
        <p:txBody>
          <a:bodyPr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Business plán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0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362075"/>
          </a:xfrm>
        </p:spPr>
        <p:txBody>
          <a:bodyPr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prototyp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0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362075"/>
          </a:xfrm>
        </p:spPr>
        <p:txBody>
          <a:bodyPr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Intelektuální vlastnictví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0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362075"/>
          </a:xfrm>
        </p:spPr>
        <p:txBody>
          <a:bodyPr anchor="ctr"/>
          <a:lstStyle/>
          <a:p>
            <a:pPr algn="ctr"/>
            <a:r>
              <a:rPr lang="cs-CZ" u="sng" dirty="0" smtClean="0">
                <a:solidFill>
                  <a:schemeClr val="bg1"/>
                </a:solidFill>
              </a:rPr>
              <a:t>Inkubace? Ano či ne?</a:t>
            </a:r>
            <a:endParaRPr lang="en-US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82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362075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Inovajet - čvut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xport - vše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greenlight – všb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point one – Čzu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...</a:t>
            </a:r>
            <a:br>
              <a:rPr lang="cs-CZ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0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362075"/>
          </a:xfrm>
        </p:spPr>
        <p:txBody>
          <a:bodyPr anchor="ctr"/>
          <a:lstStyle/>
          <a:p>
            <a:pPr algn="ctr"/>
            <a:r>
              <a:rPr lang="cs-CZ" u="sng" dirty="0" smtClean="0">
                <a:solidFill>
                  <a:schemeClr val="bg1"/>
                </a:solidFill>
              </a:rPr>
              <a:t>Akcelerace? Ano či ne?</a:t>
            </a:r>
            <a:endParaRPr lang="en-US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0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362075"/>
          </a:xfrm>
        </p:spPr>
        <p:txBody>
          <a:bodyPr anchor="ctr">
            <a:noAutofit/>
          </a:bodyPr>
          <a:lstStyle/>
          <a:p>
            <a:pPr algn="ctr"/>
            <a:r>
              <a:rPr lang="cs-CZ" sz="3200" dirty="0" smtClean="0">
                <a:solidFill>
                  <a:schemeClr val="bg1"/>
                </a:solidFill>
              </a:rPr>
              <a:t>Startupyard - CZ</a:t>
            </a:r>
            <a:br>
              <a:rPr lang="cs-CZ" sz="3200" dirty="0" smtClean="0">
                <a:solidFill>
                  <a:schemeClr val="bg1"/>
                </a:solidFill>
              </a:rPr>
            </a:br>
            <a:r>
              <a:rPr lang="cs-CZ" sz="3200" dirty="0" smtClean="0">
                <a:solidFill>
                  <a:schemeClr val="bg1"/>
                </a:solidFill>
              </a:rPr>
              <a:t>Jihomoravské innovační centrum - CZ</a:t>
            </a:r>
            <a:br>
              <a:rPr lang="cs-CZ" sz="3200" dirty="0" smtClean="0">
                <a:solidFill>
                  <a:schemeClr val="bg1"/>
                </a:solidFill>
              </a:rPr>
            </a:br>
            <a:r>
              <a:rPr lang="cs-CZ" sz="3200" dirty="0" smtClean="0">
                <a:solidFill>
                  <a:schemeClr val="bg1"/>
                </a:solidFill>
              </a:rPr>
              <a:t>opifer – CZ</a:t>
            </a:r>
            <a:br>
              <a:rPr lang="cs-CZ" sz="3200" dirty="0" smtClean="0">
                <a:solidFill>
                  <a:schemeClr val="bg1"/>
                </a:solidFill>
              </a:rPr>
            </a:br>
            <a:r>
              <a:rPr lang="cs-CZ" sz="3200" dirty="0" smtClean="0">
                <a:solidFill>
                  <a:schemeClr val="bg1"/>
                </a:solidFill>
              </a:rPr>
              <a:t>The Spot – SK</a:t>
            </a:r>
            <a:br>
              <a:rPr lang="cs-CZ" sz="3200" dirty="0" smtClean="0">
                <a:solidFill>
                  <a:schemeClr val="bg1"/>
                </a:solidFill>
              </a:rPr>
            </a:br>
            <a:r>
              <a:rPr lang="cs-CZ" sz="3200" dirty="0" smtClean="0">
                <a:solidFill>
                  <a:schemeClr val="bg1"/>
                </a:solidFill>
              </a:rPr>
              <a:t>Rubix Lab - SK</a:t>
            </a:r>
            <a:br>
              <a:rPr lang="cs-CZ" sz="3200" dirty="0" smtClean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0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7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362075"/>
          </a:xfrm>
        </p:spPr>
        <p:txBody>
          <a:bodyPr anchor="ctr"/>
          <a:lstStyle/>
          <a:p>
            <a:pPr algn="ctr"/>
            <a:r>
              <a:rPr lang="cs-CZ" u="sng" dirty="0" smtClean="0">
                <a:solidFill>
                  <a:schemeClr val="bg1"/>
                </a:solidFill>
              </a:rPr>
              <a:t>Investice? Ano či ne?</a:t>
            </a:r>
            <a:endParaRPr lang="en-US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0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362075"/>
          </a:xfrm>
        </p:spPr>
        <p:txBody>
          <a:bodyPr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Business angel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0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362075"/>
          </a:xfrm>
        </p:spPr>
        <p:txBody>
          <a:bodyPr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Venture capital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0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362075"/>
          </a:xfrm>
        </p:spPr>
        <p:txBody>
          <a:bodyPr anchor="ctr"/>
          <a:lstStyle/>
          <a:p>
            <a:pPr algn="ctr"/>
            <a:r>
              <a:rPr lang="cs-CZ" u="sng" dirty="0" smtClean="0">
                <a:solidFill>
                  <a:schemeClr val="bg1"/>
                </a:solidFill>
              </a:rPr>
              <a:t>eventy? Ano či ne?</a:t>
            </a:r>
            <a:endParaRPr lang="en-US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0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362075"/>
          </a:xfrm>
        </p:spPr>
        <p:txBody>
          <a:bodyPr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Technologické eventy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0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362075"/>
          </a:xfrm>
        </p:spPr>
        <p:txBody>
          <a:bodyPr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Prezentační eventy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0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362075"/>
          </a:xfrm>
        </p:spPr>
        <p:txBody>
          <a:bodyPr anchor="ctr"/>
          <a:lstStyle/>
          <a:p>
            <a:pPr algn="ctr"/>
            <a:r>
              <a:rPr lang="cs-CZ" u="sng" dirty="0" smtClean="0">
                <a:solidFill>
                  <a:schemeClr val="bg1"/>
                </a:solidFill>
              </a:rPr>
              <a:t>Co-working? Ano či ne?</a:t>
            </a:r>
            <a:endParaRPr lang="en-US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0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362075"/>
          </a:xfrm>
        </p:spPr>
        <p:txBody>
          <a:bodyPr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Technologické i netechnologické coworkingy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0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362075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The Hub – CZ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Node 5 – CZ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Techsquare – CZ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Wo-co Husovka – cz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Connect – SK</a:t>
            </a:r>
            <a:br>
              <a:rPr lang="cs-CZ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0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362075"/>
          </a:xfrm>
        </p:spPr>
        <p:txBody>
          <a:bodyPr anchor="ctr"/>
          <a:lstStyle/>
          <a:p>
            <a:pPr algn="ctr"/>
            <a:r>
              <a:rPr lang="cs-CZ" u="sng" dirty="0" smtClean="0">
                <a:solidFill>
                  <a:schemeClr val="bg1"/>
                </a:solidFill>
              </a:rPr>
              <a:t>Spolupráce s korporacemi? Ano či ne?</a:t>
            </a:r>
            <a:endParaRPr lang="en-US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0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362075"/>
          </a:xfrm>
        </p:spPr>
        <p:txBody>
          <a:bodyPr anchor="ctr"/>
          <a:lstStyle/>
          <a:p>
            <a:pPr algn="ctr"/>
            <a:r>
              <a:rPr lang="cs-CZ" dirty="0" smtClean="0"/>
              <a:t>30 let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84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362075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IBM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Microsoft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SAP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Red hat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0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362075"/>
          </a:xfrm>
        </p:spPr>
        <p:txBody>
          <a:bodyPr anchor="ctr">
            <a:normAutofit/>
          </a:bodyPr>
          <a:lstStyle/>
          <a:p>
            <a:pPr algn="ctr"/>
            <a:r>
              <a:rPr lang="cs-CZ" u="sng" dirty="0" smtClean="0">
                <a:solidFill>
                  <a:schemeClr val="bg1"/>
                </a:solidFill>
              </a:rPr>
              <a:t>Další doporučení</a:t>
            </a:r>
            <a:endParaRPr lang="en-US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86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362075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Czechcrunch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tyinternety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lupa.cz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e15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86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362075"/>
          </a:xfrm>
        </p:spPr>
        <p:txBody>
          <a:bodyPr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Kontakty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0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362075"/>
          </a:xfrm>
        </p:spPr>
        <p:txBody>
          <a:bodyPr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Petr_biskup@cz.ibm.com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@Biskuppetr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92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362075"/>
          </a:xfrm>
        </p:spPr>
        <p:txBody>
          <a:bodyPr anchor="ctr"/>
          <a:lstStyle/>
          <a:p>
            <a:pPr algn="ctr"/>
            <a:r>
              <a:rPr lang="cs-CZ" dirty="0" smtClean="0"/>
              <a:t>Generace 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0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362075"/>
          </a:xfrm>
        </p:spPr>
        <p:txBody>
          <a:bodyPr anchor="ctr"/>
          <a:lstStyle/>
          <a:p>
            <a:pPr algn="ctr"/>
            <a:r>
              <a:rPr lang="cs-CZ" dirty="0" smtClean="0"/>
              <a:t>11 let v práci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50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12" y="3029712"/>
            <a:ext cx="2170176" cy="79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3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7" y="23574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5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132</Words>
  <Application>Microsoft Office PowerPoint</Application>
  <PresentationFormat>On-screen Show (4:3)</PresentationFormat>
  <Paragraphs>42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23</vt:i4>
      </vt:variant>
      <vt:variant>
        <vt:lpstr>Slide Titles</vt:lpstr>
      </vt:variant>
      <vt:variant>
        <vt:i4>54</vt:i4>
      </vt:variant>
    </vt:vector>
  </HeadingPairs>
  <TitlesOfParts>
    <vt:vector size="77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10_Office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PowerPoint Presentation</vt:lpstr>
      <vt:lpstr>Představení</vt:lpstr>
      <vt:lpstr>Petr biskup</vt:lpstr>
      <vt:lpstr>PowerPoint Presentation</vt:lpstr>
      <vt:lpstr>30 let</vt:lpstr>
      <vt:lpstr>Generace Y</vt:lpstr>
      <vt:lpstr>11 let v práci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Startup program pro CZ/SK</vt:lpstr>
      <vt:lpstr>Květen 2014</vt:lpstr>
      <vt:lpstr>PowerPoint Presentation</vt:lpstr>
      <vt:lpstr>PowerPoint Presentation</vt:lpstr>
      <vt:lpstr>Startup scéna ve střední evropě</vt:lpstr>
      <vt:lpstr>PowerPoint Presentation</vt:lpstr>
      <vt:lpstr>PowerPoint Presentation</vt:lpstr>
      <vt:lpstr>PowerPoint Presentation</vt:lpstr>
      <vt:lpstr>PowerPoint Presentation</vt:lpstr>
      <vt:lpstr>Kvalitní technologické firmy</vt:lpstr>
      <vt:lpstr>inovace</vt:lpstr>
      <vt:lpstr>Finance</vt:lpstr>
      <vt:lpstr>Podpora od státu</vt:lpstr>
      <vt:lpstr>Co dělat, když mám nápad</vt:lpstr>
      <vt:lpstr>Analýza trhu</vt:lpstr>
      <vt:lpstr>Identifikovat přidanou hodnotu své myšlenky</vt:lpstr>
      <vt:lpstr>Sehnat si tým</vt:lpstr>
      <vt:lpstr>Ověření myšlenky s trhem</vt:lpstr>
      <vt:lpstr>Naslouchat</vt:lpstr>
      <vt:lpstr>Identifikovat přidanou hodnotu své myšlenky</vt:lpstr>
      <vt:lpstr>Business plán</vt:lpstr>
      <vt:lpstr>prototyp</vt:lpstr>
      <vt:lpstr>Intelektuální vlastnictví</vt:lpstr>
      <vt:lpstr>Inkubace? Ano či ne?</vt:lpstr>
      <vt:lpstr>Inovajet - čvut xport - vše greenlight – všb point one – Čzu ... </vt:lpstr>
      <vt:lpstr>Akcelerace? Ano či ne?</vt:lpstr>
      <vt:lpstr>Startupyard - CZ Jihomoravské innovační centrum - CZ opifer – CZ The Spot – SK Rubix Lab - SK </vt:lpstr>
      <vt:lpstr>Investice? Ano či ne?</vt:lpstr>
      <vt:lpstr>Business angel</vt:lpstr>
      <vt:lpstr>Venture capital</vt:lpstr>
      <vt:lpstr>eventy? Ano či ne?</vt:lpstr>
      <vt:lpstr>Technologické eventy</vt:lpstr>
      <vt:lpstr>Prezentační eventy</vt:lpstr>
      <vt:lpstr>Co-working? Ano či ne?</vt:lpstr>
      <vt:lpstr>Technologické i netechnologické coworkingy</vt:lpstr>
      <vt:lpstr>The Hub – CZ Node 5 – CZ Techsquare – CZ Wo-co Husovka – cz Connect – SK </vt:lpstr>
      <vt:lpstr>Spolupráce s korporacemi? Ano či ne?</vt:lpstr>
      <vt:lpstr>IBM Microsoft SAP Red hat</vt:lpstr>
      <vt:lpstr>Další doporučení</vt:lpstr>
      <vt:lpstr>Czechcrunch tyinternety lupa.cz e15</vt:lpstr>
      <vt:lpstr>Kontakty</vt:lpstr>
      <vt:lpstr>Petr_biskup@cz.ibm.com @Biskuppetr</vt:lpstr>
    </vt:vector>
  </TitlesOfParts>
  <Company>IBM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Startup scéna</dc:title>
  <dc:creator>ADMINIBM</dc:creator>
  <cp:lastModifiedBy>ADMINIBM</cp:lastModifiedBy>
  <cp:revision>12</cp:revision>
  <dcterms:created xsi:type="dcterms:W3CDTF">2015-05-04T06:49:09Z</dcterms:created>
  <dcterms:modified xsi:type="dcterms:W3CDTF">2015-05-04T09:35:04Z</dcterms:modified>
</cp:coreProperties>
</file>