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6" r:id="rId2"/>
    <p:sldId id="259" r:id="rId3"/>
    <p:sldId id="257" r:id="rId4"/>
    <p:sldId id="261" r:id="rId5"/>
    <p:sldId id="260" r:id="rId6"/>
    <p:sldId id="270" r:id="rId7"/>
    <p:sldId id="271" r:id="rId8"/>
    <p:sldId id="262" r:id="rId9"/>
    <p:sldId id="267" r:id="rId10"/>
    <p:sldId id="264" r:id="rId11"/>
    <p:sldId id="265" r:id="rId12"/>
    <p:sldId id="266" r:id="rId13"/>
    <p:sldId id="268" r:id="rId14"/>
    <p:sldId id="272" r:id="rId15"/>
    <p:sldId id="275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7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818" autoAdjust="0"/>
  </p:normalViewPr>
  <p:slideViewPr>
    <p:cSldViewPr>
      <p:cViewPr varScale="1">
        <p:scale>
          <a:sx n="56" d="100"/>
          <a:sy n="56" d="100"/>
        </p:scale>
        <p:origin x="-9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3EB65-CFD8-4C9D-8CBB-D185803FA00B}" type="datetimeFigureOut">
              <a:rPr lang="cs-CZ" smtClean="0"/>
              <a:t>22.4.2013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23225-2712-495A-9644-76364D0141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141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Malá spoluúčast</a:t>
            </a:r>
            <a:r>
              <a:rPr lang="cs-CZ" baseline="0" dirty="0" smtClean="0"/>
              <a:t> zadavatele, nedostatek zdrojů, nereálná očekávání</a:t>
            </a:r>
          </a:p>
          <a:p>
            <a:r>
              <a:rPr lang="cs-CZ" baseline="0" dirty="0" smtClean="0"/>
              <a:t>Různé skupiny uživatelů s různými potřebami, </a:t>
            </a:r>
            <a:r>
              <a:rPr lang="cs-CZ" baseline="0" dirty="0" err="1" smtClean="0"/>
              <a:t>požadavkami</a:t>
            </a:r>
            <a:r>
              <a:rPr lang="cs-CZ" baseline="0" dirty="0" smtClean="0"/>
              <a:t> - nutná spolupráce všech zúčastněných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23225-2712-495A-9644-76364D01414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3754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Rozvoj transakčních databází, datových skladů a datových tržišť</a:t>
            </a:r>
          </a:p>
          <a:p>
            <a:r>
              <a:rPr lang="cs-CZ" dirty="0" smtClean="0"/>
              <a:t>Exponenciální nárůst ukládané informace</a:t>
            </a:r>
            <a:r>
              <a:rPr lang="cs-CZ" baseline="0" dirty="0" smtClean="0"/>
              <a:t> (objem se zdvojnásobuje každých 18 měsíců)</a:t>
            </a:r>
            <a:endParaRPr lang="cs-CZ" dirty="0" smtClean="0"/>
          </a:p>
          <a:p>
            <a:r>
              <a:rPr lang="cs-CZ" dirty="0" smtClean="0"/>
              <a:t>Návratnost investicí do databází a datových skladů je těžko měřitelná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23225-2712-495A-9644-76364D01414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437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 minulosti si společnosti budovaly vlastní metodologie (SEMMA, 5A, …)</a:t>
            </a:r>
          </a:p>
          <a:p>
            <a:pPr lvl="1"/>
            <a:r>
              <a:rPr lang="cs-CZ" dirty="0" smtClean="0"/>
              <a:t>Velmi podobné</a:t>
            </a:r>
          </a:p>
          <a:p>
            <a:pPr lvl="1"/>
            <a:r>
              <a:rPr lang="cs-CZ" dirty="0" smtClean="0"/>
              <a:t>Chyběla univerzálnost</a:t>
            </a:r>
          </a:p>
          <a:p>
            <a:r>
              <a:rPr lang="cs-CZ" dirty="0" smtClean="0"/>
              <a:t>Ustanoven grant Evropské komise (1996)</a:t>
            </a:r>
          </a:p>
          <a:p>
            <a:pPr lvl="1"/>
            <a:r>
              <a:rPr lang="cs-CZ" dirty="0" smtClean="0"/>
              <a:t>Nesmí mít vlastníka</a:t>
            </a:r>
          </a:p>
          <a:p>
            <a:pPr lvl="1"/>
            <a:r>
              <a:rPr lang="cs-CZ" dirty="0" smtClean="0"/>
              <a:t>Volně dostupná</a:t>
            </a:r>
          </a:p>
          <a:p>
            <a:pPr lvl="1"/>
            <a:r>
              <a:rPr lang="cs-CZ" dirty="0" smtClean="0"/>
              <a:t>Obecná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23225-2712-495A-9644-76364D01414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1627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Cross-Industry</a:t>
            </a: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Standard </a:t>
            </a:r>
            <a:r>
              <a:rPr lang="cs-CZ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Process</a:t>
            </a: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for</a:t>
            </a: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Data </a:t>
            </a:r>
            <a:r>
              <a:rPr lang="cs-CZ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Mining</a:t>
            </a:r>
            <a:endParaRPr lang="cs-CZ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endParaRPr lang="cs-CZ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/>
            <a:r>
              <a:rPr lang="en-US" dirty="0" smtClean="0"/>
              <a:t>CRISP-DM began as a European Commission funded project for defining a standard process model for carrying out data mining projects. The main project partners include NCR, </a:t>
            </a:r>
            <a:r>
              <a:rPr lang="en-US" dirty="0" err="1" smtClean="0"/>
              <a:t>DaimlerChyrsler</a:t>
            </a:r>
            <a:r>
              <a:rPr lang="en-US" dirty="0" smtClean="0"/>
              <a:t>, OHRA and SPSS.  SPSS Inc. joined the group when the acquired Integral Solutions Limited (ISL) in January 1999.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SPSS is proud to have contributed to it’s development.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CDEAC1-9CF0-4F5E-A7D1-A4C82DABF737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7192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artin.krejci\Desktop\prezentace-pozad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217026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zipi\Desktop\prezentace-pozad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217026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\\spss-03\Public\TRANSFER\Martin\ACREA-logo\prezentace\trash\prezentace-pozadi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217026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217026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Users\martin.krejci\Desktop\ACREA-logo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188913"/>
            <a:ext cx="28067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416824" cy="1082551"/>
          </a:xfrm>
        </p:spPr>
        <p:txBody>
          <a:bodyPr>
            <a:normAutofit/>
          </a:bodyPr>
          <a:lstStyle>
            <a:lvl1pPr algn="l">
              <a:defRPr sz="4000" b="1" baseline="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3573016"/>
            <a:ext cx="6048672" cy="792088"/>
          </a:xfrm>
        </p:spPr>
        <p:txBody>
          <a:bodyPr>
            <a:norm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9" name="Zástupný symbol pro zápatí 7"/>
          <p:cNvSpPr>
            <a:spLocks noGrp="1"/>
          </p:cNvSpPr>
          <p:nvPr>
            <p:ph type="ftr" sz="quarter" idx="10"/>
          </p:nvPr>
        </p:nvSpPr>
        <p:spPr>
          <a:xfrm>
            <a:off x="5795963" y="6381750"/>
            <a:ext cx="3240087" cy="341313"/>
          </a:xfrm>
          <a:prstGeom prst="rect">
            <a:avLst/>
          </a:prstGeom>
        </p:spPr>
        <p:txBody>
          <a:bodyPr/>
          <a:lstStyle>
            <a:lvl1pPr algn="r">
              <a:defRPr sz="2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401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24537"/>
          </a:xfrm>
        </p:spPr>
        <p:txBody>
          <a:bodyPr>
            <a:normAutofit/>
          </a:bodyPr>
          <a:lstStyle>
            <a:lvl1pPr>
              <a:spcBef>
                <a:spcPts val="1000"/>
              </a:spcBef>
              <a:defRPr/>
            </a:lvl1pPr>
            <a:lvl2pPr>
              <a:spcBef>
                <a:spcPts val="1000"/>
              </a:spcBef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8CA1E9-BCBC-4884-9893-B865DC9C99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122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7525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7525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8CA1E9-BCBC-4884-9893-B865DC9C99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385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4040188" cy="64807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916833"/>
            <a:ext cx="4040188" cy="40324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196753"/>
            <a:ext cx="4041775" cy="64807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916833"/>
            <a:ext cx="4041775" cy="40324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8CA1E9-BCBC-4884-9893-B865DC9C99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6806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8CA1E9-BCBC-4884-9893-B865DC9C99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9462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8CA1E9-BCBC-4884-9893-B865DC9C99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3343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6192688" cy="864096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75856" y="1052736"/>
            <a:ext cx="5194920" cy="485740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23528" y="1052736"/>
            <a:ext cx="2925961" cy="4857403"/>
          </a:xfrm>
        </p:spPr>
        <p:txBody>
          <a:bodyPr>
            <a:normAutofit/>
          </a:bodyPr>
          <a:lstStyle>
            <a:lvl1pPr marL="0" indent="0">
              <a:buNone/>
              <a:defRPr sz="2000" i="1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8CA1E9-BCBC-4884-9893-B865DC9C99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5813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8CA1E9-BCBC-4884-9893-B865DC9C99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60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28CA1E9-BCBC-4884-9893-B865DC9C99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337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tin.krejci\Desktop\prezentace-slide-pozadi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72575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C:\Users\martin.krejci\Desktop\ACREA-logo\prezentace\bitmap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72575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395288" y="215900"/>
            <a:ext cx="705643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Nadpis slidu.</a:t>
            </a:r>
          </a:p>
        </p:txBody>
      </p:sp>
      <p:sp>
        <p:nvSpPr>
          <p:cNvPr id="102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395288" y="1125538"/>
            <a:ext cx="82296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558213" y="6492875"/>
            <a:ext cx="585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FontTx/>
              <a:buNone/>
              <a:defRPr sz="1400" smtClean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28CA1E9-BCBC-4884-9893-B865DC9C990D}" type="slidenum">
              <a:rPr lang="cs-CZ" smtClean="0"/>
              <a:t>‹#›</a:t>
            </a:fld>
            <a:endParaRPr lang="cs-CZ"/>
          </a:p>
        </p:txBody>
      </p:sp>
      <p:pic>
        <p:nvPicPr>
          <p:cNvPr id="1031" name="Picture 5" descr="C:\Users\martin.krejci\Desktop\ACREA-logo\logo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15888"/>
            <a:ext cx="136842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ovéPole 8"/>
          <p:cNvSpPr txBox="1">
            <a:spLocks noChangeArrowheads="1"/>
          </p:cNvSpPr>
          <p:nvPr/>
        </p:nvSpPr>
        <p:spPr bwMode="auto">
          <a:xfrm>
            <a:off x="344488" y="6546850"/>
            <a:ext cx="80375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SzPct val="130000"/>
              <a:buChar char="•"/>
              <a:defRPr sz="3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buSzTx/>
              <a:buFontTx/>
              <a:buNone/>
              <a:defRPr/>
            </a:pPr>
            <a:r>
              <a:rPr lang="cs-CZ" sz="1500" dirty="0" smtClean="0">
                <a:solidFill>
                  <a:srgbClr val="F2F2F2"/>
                </a:solidFill>
                <a:latin typeface="+mj-lt"/>
              </a:rPr>
              <a:t>© 2012,  ACREA CR spol. s r.o.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821A0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21A08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21A08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21A08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21A08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21A08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21A08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21A08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21A08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21A08"/>
        </a:buClr>
        <a:buFont typeface="Arial" charset="0"/>
        <a:buChar char="•"/>
        <a:defRPr sz="3200" b="1" kern="1200">
          <a:solidFill>
            <a:srgbClr val="D85C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Datamining</a:t>
            </a:r>
            <a:r>
              <a:rPr lang="cs-CZ" dirty="0" smtClean="0"/>
              <a:t> s IBM </a:t>
            </a:r>
            <a:r>
              <a:rPr lang="cs-CZ" dirty="0" smtClean="0"/>
              <a:t>SPSS </a:t>
            </a:r>
            <a:r>
              <a:rPr lang="cs-CZ" dirty="0" err="1" smtClean="0"/>
              <a:t>Modeler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Libor </a:t>
            </a:r>
            <a:r>
              <a:rPr lang="cs-CZ" dirty="0" smtClean="0"/>
              <a:t>Šlik, ACREA CR</a:t>
            </a:r>
          </a:p>
          <a:p>
            <a:r>
              <a:rPr lang="cs-CZ" dirty="0" smtClean="0"/>
              <a:t>23. </a:t>
            </a:r>
            <a:r>
              <a:rPr lang="cs-CZ" dirty="0"/>
              <a:t>d</a:t>
            </a:r>
            <a:r>
              <a:rPr lang="cs-CZ" dirty="0" smtClean="0"/>
              <a:t>ubna 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915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CRISP-DM</a:t>
            </a:r>
          </a:p>
        </p:txBody>
      </p:sp>
      <p:pic>
        <p:nvPicPr>
          <p:cNvPr id="12291" name="Picture 6" descr="Crisp-dmchart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" t="1872" r="5980" b="1785"/>
          <a:stretch>
            <a:fillRect/>
          </a:stretch>
        </p:blipFill>
        <p:spPr bwMode="auto">
          <a:xfrm>
            <a:off x="1187450" y="996950"/>
            <a:ext cx="5543550" cy="543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0318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5280025" cy="6350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cs-CZ" smtClean="0"/>
              <a:t>Hierarchické členění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493125" cy="2649538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Obecné roviny (pokrývá příručka)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dirty="0"/>
              <a:t>Fáze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dirty="0"/>
              <a:t>Generické úlohy</a:t>
            </a:r>
          </a:p>
          <a:p>
            <a:pPr fontAlgn="auto"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Specifické roviny (závislé na projektu)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dirty="0"/>
              <a:t>Specializované úlohy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dirty="0"/>
              <a:t>Procesní aplikace</a:t>
            </a: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3677390"/>
            <a:ext cx="6099001" cy="2659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AC2D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6661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Fáze, úlohy a výstupy</a:t>
            </a:r>
            <a:endParaRPr lang="en-US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93763"/>
            <a:ext cx="8721725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AC2D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4935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Dataminingové</a:t>
            </a:r>
            <a:r>
              <a:rPr lang="cs-CZ" dirty="0" smtClean="0"/>
              <a:t> úlohy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4824537"/>
          </a:xfrm>
        </p:spPr>
        <p:txBody>
          <a:bodyPr/>
          <a:lstStyle/>
          <a:p>
            <a:r>
              <a:rPr lang="cs-CZ" dirty="0" smtClean="0"/>
              <a:t>Finance</a:t>
            </a:r>
          </a:p>
          <a:p>
            <a:pPr lvl="1"/>
            <a:r>
              <a:rPr lang="cs-CZ" dirty="0" smtClean="0"/>
              <a:t>skórování </a:t>
            </a:r>
            <a:r>
              <a:rPr lang="cs-CZ" dirty="0"/>
              <a:t>žádostí o </a:t>
            </a:r>
            <a:r>
              <a:rPr lang="cs-CZ" dirty="0" smtClean="0"/>
              <a:t>úvěr</a:t>
            </a:r>
          </a:p>
          <a:p>
            <a:pPr lvl="1"/>
            <a:r>
              <a:rPr lang="cs-CZ" dirty="0" err="1" smtClean="0"/>
              <a:t>Fraud</a:t>
            </a:r>
            <a:r>
              <a:rPr lang="cs-CZ" dirty="0" smtClean="0"/>
              <a:t> - detekce podvodného chování</a:t>
            </a:r>
          </a:p>
          <a:p>
            <a:r>
              <a:rPr lang="cs-CZ" dirty="0" smtClean="0"/>
              <a:t>Telekomunikace</a:t>
            </a:r>
          </a:p>
          <a:p>
            <a:pPr lvl="1"/>
            <a:r>
              <a:rPr lang="cs-CZ" dirty="0" err="1" smtClean="0"/>
              <a:t>Churn</a:t>
            </a:r>
            <a:r>
              <a:rPr lang="cs-CZ" dirty="0" smtClean="0"/>
              <a:t> – odchod zákazníka ke konkurenci</a:t>
            </a:r>
          </a:p>
          <a:p>
            <a:r>
              <a:rPr lang="cs-CZ" dirty="0" smtClean="0"/>
              <a:t>Obchodní řetězce</a:t>
            </a:r>
          </a:p>
          <a:p>
            <a:pPr lvl="1"/>
            <a:r>
              <a:rPr lang="cs-CZ" dirty="0" smtClean="0"/>
              <a:t>Analýza nákupního košíku</a:t>
            </a:r>
          </a:p>
          <a:p>
            <a:pPr lvl="1"/>
            <a:r>
              <a:rPr lang="cs-CZ" dirty="0" smtClean="0"/>
              <a:t>Segmentace zákazníků</a:t>
            </a:r>
            <a:endParaRPr lang="cs-CZ" dirty="0"/>
          </a:p>
          <a:p>
            <a:pPr lvl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CA1E9-BCBC-4884-9893-B865DC9C990D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177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F0952A-3DC5-4E83-9670-C98C673A70C1}" type="slidenum">
              <a:rPr lang="cs-CZ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9888" y="1220788"/>
            <a:ext cx="4418136" cy="49704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 smtClean="0"/>
              <a:t>Pracovní stůl pro grafický záznam postupu</a:t>
            </a:r>
          </a:p>
          <a:p>
            <a:pPr>
              <a:lnSpc>
                <a:spcPct val="90000"/>
              </a:lnSpc>
            </a:pPr>
            <a:r>
              <a:rPr lang="cs-CZ" sz="2400" dirty="0" smtClean="0"/>
              <a:t>Nezávislost na zdroji dat</a:t>
            </a:r>
          </a:p>
          <a:p>
            <a:pPr>
              <a:lnSpc>
                <a:spcPct val="90000"/>
              </a:lnSpc>
            </a:pPr>
            <a:r>
              <a:rPr lang="cs-CZ" sz="2400" dirty="0" smtClean="0"/>
              <a:t>Podpora přípravy a čištění dat</a:t>
            </a:r>
          </a:p>
          <a:p>
            <a:pPr>
              <a:lnSpc>
                <a:spcPct val="90000"/>
              </a:lnSpc>
            </a:pPr>
            <a:r>
              <a:rPr lang="cs-CZ" sz="2400" dirty="0" smtClean="0"/>
              <a:t>Interaktivní grafika</a:t>
            </a:r>
          </a:p>
          <a:p>
            <a:pPr>
              <a:lnSpc>
                <a:spcPct val="90000"/>
              </a:lnSpc>
            </a:pPr>
            <a:r>
              <a:rPr lang="cs-CZ" sz="2400" dirty="0" smtClean="0"/>
              <a:t>Vývoj predikčních modelů</a:t>
            </a:r>
          </a:p>
          <a:p>
            <a:pPr>
              <a:lnSpc>
                <a:spcPct val="90000"/>
              </a:lnSpc>
            </a:pPr>
            <a:r>
              <a:rPr lang="cs-CZ" sz="2400" dirty="0" smtClean="0"/>
              <a:t>Otevřený pro přidávání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nových </a:t>
            </a:r>
            <a:r>
              <a:rPr lang="cs-CZ" sz="2400" dirty="0" smtClean="0"/>
              <a:t>metod</a:t>
            </a:r>
          </a:p>
          <a:p>
            <a:pPr>
              <a:lnSpc>
                <a:spcPct val="90000"/>
              </a:lnSpc>
            </a:pPr>
            <a:r>
              <a:rPr lang="cs-CZ" sz="2400" dirty="0" smtClean="0"/>
              <a:t>Důraz na </a:t>
            </a:r>
            <a:r>
              <a:rPr lang="cs-CZ" sz="2400" dirty="0" err="1" smtClean="0"/>
              <a:t>deployment</a:t>
            </a:r>
            <a:endParaRPr lang="cs-CZ" sz="2400" dirty="0" smtClean="0"/>
          </a:p>
          <a:p>
            <a:pPr>
              <a:lnSpc>
                <a:spcPct val="90000"/>
              </a:lnSpc>
            </a:pPr>
            <a:r>
              <a:rPr lang="cs-CZ" sz="2400" dirty="0" smtClean="0"/>
              <a:t>Podpora </a:t>
            </a:r>
            <a:r>
              <a:rPr lang="cs-CZ" sz="2400" dirty="0" smtClean="0"/>
              <a:t>CRISP-DM</a:t>
            </a:r>
            <a:endParaRPr lang="cs-CZ" sz="2400" dirty="0" smtClean="0"/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3887788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789363"/>
            <a:ext cx="2592387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395288" y="215900"/>
            <a:ext cx="7056437" cy="6492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821A0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21A08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21A08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21A08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21A08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21A08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21A08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21A08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21A08"/>
                </a:solidFill>
                <a:latin typeface="Calibri" pitchFamily="34" charset="0"/>
              </a:defRPr>
            </a:lvl9pPr>
          </a:lstStyle>
          <a:p>
            <a:r>
              <a:rPr lang="cs-CZ" dirty="0" smtClean="0"/>
              <a:t>IBM SPSS </a:t>
            </a:r>
            <a:r>
              <a:rPr lang="cs-CZ" dirty="0" err="1" smtClean="0"/>
              <a:t>Modeler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7435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Demo úloha - CHURN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Cíl – </a:t>
            </a:r>
            <a:r>
              <a:rPr lang="cs-CZ" dirty="0" smtClean="0"/>
              <a:t>Nenechte ho </a:t>
            </a:r>
            <a:r>
              <a:rPr lang="cs-CZ" dirty="0" err="1" smtClean="0"/>
              <a:t>utíct</a:t>
            </a:r>
            <a:r>
              <a:rPr lang="cs-CZ" dirty="0"/>
              <a:t>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CA1E9-BCBC-4884-9893-B865DC9C990D}" type="slidenum">
              <a:rPr lang="cs-CZ" smtClean="0"/>
              <a:t>15</a:t>
            </a:fld>
            <a:endParaRPr lang="cs-CZ"/>
          </a:p>
        </p:txBody>
      </p:sp>
      <p:pic>
        <p:nvPicPr>
          <p:cNvPr id="5" name="Picture 2" descr="http://www.simafore.com/Portals/64283/images/predictive-analytics-customer-acquisition-equals-no-fight-over-customer-resized-6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552728" cy="450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06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CA1E9-BCBC-4884-9893-B865DC9C990D}" type="slidenum">
              <a:rPr lang="cs-CZ" smtClean="0"/>
              <a:t>2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06"/>
            <a:ext cx="9979285" cy="697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50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3000"/>
              </a:spcBef>
            </a:pPr>
            <a:r>
              <a:rPr lang="cs-CZ" sz="3000" dirty="0" smtClean="0"/>
              <a:t>Představení společnosti</a:t>
            </a:r>
          </a:p>
          <a:p>
            <a:pPr>
              <a:spcBef>
                <a:spcPts val="3000"/>
              </a:spcBef>
            </a:pPr>
            <a:r>
              <a:rPr lang="cs-CZ" sz="3000" dirty="0" smtClean="0"/>
              <a:t>Systémová integrace aneb „jak ji vidím já“</a:t>
            </a:r>
          </a:p>
          <a:p>
            <a:pPr>
              <a:spcBef>
                <a:spcPts val="3000"/>
              </a:spcBef>
            </a:pPr>
            <a:r>
              <a:rPr lang="cs-CZ" sz="3000" dirty="0" smtClean="0"/>
              <a:t>Metodologie CRISP-DM a </a:t>
            </a:r>
            <a:r>
              <a:rPr lang="cs-CZ" sz="3000" dirty="0" err="1" smtClean="0"/>
              <a:t>datamining</a:t>
            </a:r>
            <a:endParaRPr lang="cs-CZ" sz="3000" dirty="0"/>
          </a:p>
          <a:p>
            <a:pPr>
              <a:spcBef>
                <a:spcPts val="3000"/>
              </a:spcBef>
            </a:pPr>
            <a:r>
              <a:rPr lang="cs-CZ" sz="3000" dirty="0" smtClean="0"/>
              <a:t>Úlohy</a:t>
            </a:r>
          </a:p>
          <a:p>
            <a:pPr>
              <a:spcBef>
                <a:spcPts val="3000"/>
              </a:spcBef>
            </a:pPr>
            <a:r>
              <a:rPr lang="cs-CZ" sz="3000" dirty="0" smtClean="0"/>
              <a:t>Představení sw nástroje IBM SPSS </a:t>
            </a:r>
            <a:r>
              <a:rPr lang="cs-CZ" sz="3000" dirty="0" err="1" smtClean="0"/>
              <a:t>Modeler</a:t>
            </a:r>
            <a:endParaRPr lang="cs-CZ" sz="3000" dirty="0" smtClean="0"/>
          </a:p>
          <a:p>
            <a:pPr>
              <a:spcBef>
                <a:spcPts val="3000"/>
              </a:spcBef>
            </a:pPr>
            <a:r>
              <a:rPr lang="cs-CZ" sz="3000" dirty="0" smtClean="0"/>
              <a:t>Demo ukázka</a:t>
            </a:r>
            <a:endParaRPr lang="cs-CZ" sz="3000" dirty="0"/>
          </a:p>
          <a:p>
            <a:pPr>
              <a:spcBef>
                <a:spcPts val="3000"/>
              </a:spcBef>
            </a:pPr>
            <a:r>
              <a:rPr lang="cs-CZ" sz="3000" dirty="0" smtClean="0"/>
              <a:t>Dotazy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CA1E9-BCBC-4884-9893-B865DC9C990D}" type="slidenum">
              <a:rPr lang="cs-CZ" smtClean="0"/>
              <a:t>3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603018"/>
            <a:ext cx="1359024" cy="167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2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8558213" y="6492875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C27B7B1-C5AB-4893-AB5A-2D29068D27D1}" type="slidenum">
              <a:rPr lang="cs-CZ" sz="140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cs-CZ" sz="1400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281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ACREA CR</a:t>
            </a:r>
          </a:p>
        </p:txBody>
      </p:sp>
      <p:sp>
        <p:nvSpPr>
          <p:cNvPr id="162820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1125538"/>
            <a:ext cx="6913562" cy="5039766"/>
          </a:xfrm>
        </p:spPr>
        <p:txBody>
          <a:bodyPr/>
          <a:lstStyle/>
          <a:p>
            <a:pPr eaLnBrk="1" hangingPunct="1"/>
            <a:r>
              <a:rPr lang="cs-CZ" sz="2200" dirty="0" smtClean="0"/>
              <a:t>využíváme více než </a:t>
            </a:r>
            <a:r>
              <a:rPr lang="en-GB" sz="2200" dirty="0" smtClean="0"/>
              <a:t>40 </a:t>
            </a:r>
            <a:r>
              <a:rPr lang="cs-CZ" sz="2200" dirty="0" smtClean="0"/>
              <a:t>let zkušeností s hlavním cílem: řízení rozhodovacích procesů</a:t>
            </a:r>
          </a:p>
          <a:p>
            <a:pPr eaLnBrk="1" hangingPunct="1"/>
            <a:r>
              <a:rPr lang="cs-CZ" sz="2200" dirty="0" smtClean="0"/>
              <a:t>akvizice SPSS společností IBM v říjnu </a:t>
            </a:r>
            <a:r>
              <a:rPr lang="en-GB" sz="2200" dirty="0" smtClean="0"/>
              <a:t>2009</a:t>
            </a:r>
            <a:endParaRPr lang="cs-CZ" sz="2200" dirty="0" smtClean="0"/>
          </a:p>
          <a:p>
            <a:pPr eaLnBrk="1" hangingPunct="1"/>
            <a:r>
              <a:rPr lang="cs-CZ" sz="2200" dirty="0" smtClean="0"/>
              <a:t>přejmenování SPSS CR na ACREA CR 2011</a:t>
            </a:r>
          </a:p>
          <a:p>
            <a:pPr eaLnBrk="1" hangingPunct="1"/>
            <a:r>
              <a:rPr lang="sk-SK" sz="2200" dirty="0" smtClean="0"/>
              <a:t>jediný partner </a:t>
            </a:r>
            <a:r>
              <a:rPr lang="cs-CZ" sz="2200" dirty="0" smtClean="0"/>
              <a:t>IBM pro sw IBM SPSS pro ČR a SR</a:t>
            </a:r>
          </a:p>
          <a:p>
            <a:pPr eaLnBrk="1" hangingPunct="1"/>
            <a:r>
              <a:rPr lang="cs-CZ" sz="2200" dirty="0" smtClean="0"/>
              <a:t>certifikát ISO 9001:2009 </a:t>
            </a:r>
          </a:p>
          <a:p>
            <a:pPr eaLnBrk="1" hangingPunct="1"/>
            <a:r>
              <a:rPr lang="cs-CZ" sz="2200" smtClean="0"/>
              <a:t>přes 750 </a:t>
            </a:r>
            <a:r>
              <a:rPr lang="cs-CZ" sz="2200" dirty="0" smtClean="0"/>
              <a:t>uživatelských organizací</a:t>
            </a:r>
          </a:p>
          <a:p>
            <a:pPr eaLnBrk="1" hangingPunct="1">
              <a:lnSpc>
                <a:spcPct val="80000"/>
              </a:lnSpc>
            </a:pPr>
            <a:endParaRPr lang="cs-CZ" sz="2200" dirty="0" smtClean="0"/>
          </a:p>
          <a:p>
            <a:pPr lvl="1" eaLnBrk="1" hangingPunct="1">
              <a:lnSpc>
                <a:spcPct val="80000"/>
              </a:lnSpc>
            </a:pPr>
            <a:r>
              <a:rPr lang="cs-CZ" sz="1900" b="1" dirty="0" smtClean="0"/>
              <a:t>software – pro sběr a statistickou analýzu dat, data mining a predikční modelování, optimalizace a </a:t>
            </a:r>
            <a:r>
              <a:rPr lang="cs-CZ" sz="1900" b="1" dirty="0" err="1" smtClean="0"/>
              <a:t>deployment</a:t>
            </a:r>
            <a:endParaRPr lang="cs-CZ" sz="19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cs-CZ" sz="1900" b="1" dirty="0" smtClean="0"/>
              <a:t>služby – konzultace, řešení dataminingových </a:t>
            </a:r>
            <a:br>
              <a:rPr lang="cs-CZ" sz="1900" b="1" dirty="0" smtClean="0"/>
            </a:br>
            <a:r>
              <a:rPr lang="cs-CZ" sz="1900" b="1" dirty="0" smtClean="0"/>
              <a:t>a analytických projektů, technická podpora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900" b="1" dirty="0" smtClean="0"/>
              <a:t>školení – sw IBM SPSS, statistika, data mining, výzkum</a:t>
            </a:r>
          </a:p>
        </p:txBody>
      </p:sp>
      <p:pic>
        <p:nvPicPr>
          <p:cNvPr id="162821" name="Picture 7" descr="http://www.acrea.cz/img/certifikat_iso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412875"/>
            <a:ext cx="1731963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2" name="Picture 9" descr="ACREA CR IBM part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221163"/>
            <a:ext cx="1219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27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Systémová integrace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71600"/>
            <a:ext cx="8435280" cy="4824537"/>
          </a:xfrm>
        </p:spPr>
        <p:txBody>
          <a:bodyPr>
            <a:normAutofit/>
          </a:bodyPr>
          <a:lstStyle/>
          <a:p>
            <a:r>
              <a:rPr lang="cs-CZ" dirty="0" smtClean="0"/>
              <a:t>Tři úhly pohledu</a:t>
            </a:r>
          </a:p>
          <a:p>
            <a:pPr lvl="1"/>
            <a:r>
              <a:rPr lang="cs-CZ" sz="2400" dirty="0" smtClean="0"/>
              <a:t>Ten, kdo integruje</a:t>
            </a:r>
          </a:p>
          <a:p>
            <a:pPr lvl="1"/>
            <a:r>
              <a:rPr lang="cs-CZ" sz="2400" dirty="0" smtClean="0"/>
              <a:t>Ten, komu je integrováno</a:t>
            </a:r>
          </a:p>
          <a:p>
            <a:pPr lvl="1"/>
            <a:r>
              <a:rPr lang="cs-CZ" sz="2400" dirty="0" smtClean="0"/>
              <a:t>Ten, kdo je integrován</a:t>
            </a:r>
          </a:p>
          <a:p>
            <a:r>
              <a:rPr lang="cs-CZ" dirty="0" smtClean="0"/>
              <a:t>Životní fáze projektu</a:t>
            </a:r>
          </a:p>
          <a:p>
            <a:pPr lvl="1"/>
            <a:r>
              <a:rPr lang="cs-CZ" sz="2400" dirty="0" smtClean="0"/>
              <a:t>Požadavky, analýza, návrh, testování, implementace, údržba</a:t>
            </a:r>
          </a:p>
          <a:p>
            <a:r>
              <a:rPr lang="cs-CZ" dirty="0" smtClean="0"/>
              <a:t>Komunikační a jiné obtíže</a:t>
            </a:r>
          </a:p>
          <a:p>
            <a:pPr lvl="1"/>
            <a:r>
              <a:rPr lang="cs-CZ" sz="2400" dirty="0" smtClean="0"/>
              <a:t>Neúplná (nesprávná) definice požadavků</a:t>
            </a:r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CA1E9-BCBC-4884-9893-B865DC9C990D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474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Datamining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71600"/>
            <a:ext cx="8075240" cy="4824537"/>
          </a:xfrm>
        </p:spPr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roces </a:t>
            </a:r>
            <a:r>
              <a:rPr lang="cs-CZ" dirty="0"/>
              <a:t>objevování významných </a:t>
            </a:r>
            <a:r>
              <a:rPr lang="cs-CZ" dirty="0" smtClean="0"/>
              <a:t>závislostí</a:t>
            </a:r>
            <a:r>
              <a:rPr lang="cs-CZ" dirty="0"/>
              <a:t>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vzorů </a:t>
            </a:r>
            <a:r>
              <a:rPr lang="cs-CZ" dirty="0"/>
              <a:t>a trendů </a:t>
            </a:r>
            <a:r>
              <a:rPr lang="cs-CZ" dirty="0" smtClean="0"/>
              <a:t>ve velkých objemech </a:t>
            </a:r>
            <a:r>
              <a:rPr lang="cs-CZ" dirty="0"/>
              <a:t>dat </a:t>
            </a:r>
            <a:r>
              <a:rPr lang="cs-CZ" dirty="0" smtClean="0"/>
              <a:t>díky matematických </a:t>
            </a:r>
            <a:r>
              <a:rPr lang="cs-CZ" dirty="0"/>
              <a:t>a statistických algoritmů.</a:t>
            </a:r>
          </a:p>
          <a:p>
            <a:r>
              <a:rPr lang="cs-CZ" dirty="0" smtClean="0"/>
              <a:t>Původně konkurenční výhoda, dnes nutnost</a:t>
            </a:r>
          </a:p>
          <a:p>
            <a:r>
              <a:rPr lang="cs-CZ" dirty="0"/>
              <a:t>Organizace sbírají velké množství dat, ale informaci v nich </a:t>
            </a:r>
            <a:r>
              <a:rPr lang="cs-CZ" dirty="0" smtClean="0"/>
              <a:t>ukrytou využívají jen málo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CA1E9-BCBC-4884-9893-B865DC9C990D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360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Mýty o </a:t>
            </a:r>
            <a:r>
              <a:rPr lang="cs-CZ" dirty="0" err="1" smtClean="0"/>
              <a:t>dataminingu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Nadstavba datového </a:t>
            </a:r>
            <a:r>
              <a:rPr lang="cs-CZ" dirty="0" smtClean="0"/>
              <a:t>skladu</a:t>
            </a:r>
          </a:p>
          <a:p>
            <a:r>
              <a:rPr lang="cs-CZ" dirty="0"/>
              <a:t>Velké objemy</a:t>
            </a:r>
          </a:p>
          <a:p>
            <a:r>
              <a:rPr lang="cs-CZ" dirty="0" smtClean="0"/>
              <a:t>Stačí </a:t>
            </a:r>
            <a:r>
              <a:rPr lang="cs-CZ" dirty="0" smtClean="0"/>
              <a:t>vybrat vhodný </a:t>
            </a:r>
            <a:r>
              <a:rPr lang="cs-CZ" dirty="0" err="1" smtClean="0"/>
              <a:t>dataminingový</a:t>
            </a:r>
            <a:r>
              <a:rPr lang="cs-CZ" dirty="0" smtClean="0"/>
              <a:t> model</a:t>
            </a:r>
          </a:p>
          <a:p>
            <a:r>
              <a:rPr lang="cs-CZ" dirty="0" smtClean="0"/>
              <a:t>Dělají </a:t>
            </a:r>
            <a:r>
              <a:rPr lang="cs-CZ" dirty="0" smtClean="0"/>
              <a:t>ho pouze </a:t>
            </a:r>
            <a:r>
              <a:rPr lang="cs-CZ" dirty="0" err="1" smtClean="0"/>
              <a:t>dataminingový</a:t>
            </a:r>
            <a:r>
              <a:rPr lang="cs-CZ" dirty="0" smtClean="0"/>
              <a:t> </a:t>
            </a:r>
            <a:r>
              <a:rPr lang="cs-CZ" dirty="0" smtClean="0"/>
              <a:t>specialisté</a:t>
            </a:r>
          </a:p>
          <a:p>
            <a:r>
              <a:rPr lang="cs-CZ" dirty="0"/>
              <a:t>Kvalitní = přesný </a:t>
            </a:r>
            <a:r>
              <a:rPr lang="cs-CZ" dirty="0" smtClean="0"/>
              <a:t>model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CA1E9-BCBC-4884-9893-B865DC9C990D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941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Ekonomika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 business aplikací, CRM a podobných systémů se velice obtížně měří jejich ekonomický přínos</a:t>
            </a:r>
          </a:p>
          <a:p>
            <a:r>
              <a:rPr lang="cs-CZ" dirty="0" smtClean="0"/>
              <a:t>Návratnost investicí (ROI) u </a:t>
            </a:r>
            <a:r>
              <a:rPr lang="cs-CZ" dirty="0" err="1" smtClean="0"/>
              <a:t>dataminingových</a:t>
            </a:r>
            <a:r>
              <a:rPr lang="cs-CZ" dirty="0" smtClean="0"/>
              <a:t> softwarů s aktivním </a:t>
            </a:r>
            <a:r>
              <a:rPr lang="cs-CZ" dirty="0" err="1" smtClean="0"/>
              <a:t>deploymentem</a:t>
            </a:r>
            <a:r>
              <a:rPr lang="cs-CZ" dirty="0" smtClean="0"/>
              <a:t> modelů je velice vysoká, relativně dobře měřitelná</a:t>
            </a:r>
          </a:p>
          <a:p>
            <a:r>
              <a:rPr lang="cs-CZ" dirty="0" smtClean="0"/>
              <a:t>Firmy se zdráhají platit vysoké částky za tyto </a:t>
            </a:r>
            <a:r>
              <a:rPr lang="cs-CZ" dirty="0" smtClean="0"/>
              <a:t>software/projekty</a:t>
            </a:r>
            <a:r>
              <a:rPr lang="cs-CZ" dirty="0" smtClean="0"/>
              <a:t>, ale na druhou stranu …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CA1E9-BCBC-4884-9893-B865DC9C990D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399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Požadavky na </a:t>
            </a:r>
            <a:r>
              <a:rPr lang="cs-CZ" dirty="0" smtClean="0"/>
              <a:t>metodologii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Spolehlivý a opakovatelný proces</a:t>
            </a:r>
          </a:p>
          <a:p>
            <a:pPr lvl="1"/>
            <a:r>
              <a:rPr lang="cs-CZ" dirty="0"/>
              <a:t>Validace, audit, upgrade řešení</a:t>
            </a:r>
          </a:p>
          <a:p>
            <a:r>
              <a:rPr lang="cs-CZ" dirty="0"/>
              <a:t>Jednotný rámec pro vedení akcí</a:t>
            </a:r>
          </a:p>
          <a:p>
            <a:pPr lvl="1"/>
            <a:r>
              <a:rPr lang="cs-CZ" dirty="0"/>
              <a:t>Zavedení firemní kultury</a:t>
            </a:r>
          </a:p>
          <a:p>
            <a:pPr lvl="1"/>
            <a:r>
              <a:rPr lang="cs-CZ" dirty="0"/>
              <a:t>Využití </a:t>
            </a:r>
            <a:r>
              <a:rPr lang="cs-CZ" dirty="0" err="1"/>
              <a:t>best</a:t>
            </a:r>
            <a:r>
              <a:rPr lang="cs-CZ" dirty="0"/>
              <a:t> </a:t>
            </a:r>
            <a:r>
              <a:rPr lang="cs-CZ" dirty="0" err="1"/>
              <a:t>practices</a:t>
            </a:r>
            <a:endParaRPr lang="cs-CZ" dirty="0"/>
          </a:p>
          <a:p>
            <a:r>
              <a:rPr lang="cs-CZ" dirty="0" smtClean="0"/>
              <a:t>Pružnost  </a:t>
            </a:r>
            <a:r>
              <a:rPr lang="cs-CZ" dirty="0"/>
              <a:t>vzhledem ke specifickým požadavkům</a:t>
            </a:r>
          </a:p>
          <a:p>
            <a:pPr lvl="1"/>
            <a:r>
              <a:rPr lang="cs-CZ" dirty="0"/>
              <a:t>Nezávislost na úloze a na datech</a:t>
            </a:r>
          </a:p>
          <a:p>
            <a:pPr lvl="1"/>
            <a:r>
              <a:rPr lang="cs-CZ" dirty="0"/>
              <a:t>Nezávislost na softwaru</a:t>
            </a:r>
          </a:p>
          <a:p>
            <a:r>
              <a:rPr lang="cs-CZ" dirty="0"/>
              <a:t>Veřejně </a:t>
            </a:r>
            <a:r>
              <a:rPr lang="cs-CZ" dirty="0" smtClean="0"/>
              <a:t>přístupná</a:t>
            </a:r>
            <a:endParaRPr lang="cs-CZ" dirty="0"/>
          </a:p>
          <a:p>
            <a:r>
              <a:rPr lang="cs-CZ" dirty="0"/>
              <a:t>Sjednocení standardů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CA1E9-BCBC-4884-9893-B865DC9C990D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139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blona_prezentace_final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idcroadshow</Template>
  <TotalTime>966</TotalTime>
  <Words>531</Words>
  <Application>Microsoft Office PowerPoint</Application>
  <PresentationFormat>Předvádění na obrazovce (4:3)</PresentationFormat>
  <Paragraphs>117</Paragraphs>
  <Slides>15</Slides>
  <Notes>4</Notes>
  <HiddenSlides>3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sablona_prezentace_final</vt:lpstr>
      <vt:lpstr>Datamining s IBM SPSS Modeler</vt:lpstr>
      <vt:lpstr>Prezentace aplikace PowerPoint</vt:lpstr>
      <vt:lpstr>Agenda</vt:lpstr>
      <vt:lpstr>ACREA CR</vt:lpstr>
      <vt:lpstr>Systémová integrace</vt:lpstr>
      <vt:lpstr>Datamining</vt:lpstr>
      <vt:lpstr>Mýty o dataminingu</vt:lpstr>
      <vt:lpstr>Ekonomika</vt:lpstr>
      <vt:lpstr>Požadavky na metodologii</vt:lpstr>
      <vt:lpstr>CRISP-DM</vt:lpstr>
      <vt:lpstr>Hierarchické členění</vt:lpstr>
      <vt:lpstr>Fáze, úlohy a výstupy</vt:lpstr>
      <vt:lpstr>Dataminingové úlohy</vt:lpstr>
      <vt:lpstr>Prezentace aplikace PowerPoint</vt:lpstr>
      <vt:lpstr>Demo úloha - CHURN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a správa dotazníku v DC</dc:title>
  <dc:creator>mr user</dc:creator>
  <cp:lastModifiedBy>Šlik Libor</cp:lastModifiedBy>
  <cp:revision>77</cp:revision>
  <dcterms:created xsi:type="dcterms:W3CDTF">2011-11-04T08:57:31Z</dcterms:created>
  <dcterms:modified xsi:type="dcterms:W3CDTF">2013-04-22T11:09:19Z</dcterms:modified>
</cp:coreProperties>
</file>