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37"/>
  </p:notesMasterIdLst>
  <p:handoutMasterIdLst>
    <p:handoutMasterId r:id="rId38"/>
  </p:handoutMasterIdLst>
  <p:sldIdLst>
    <p:sldId id="256" r:id="rId3"/>
    <p:sldId id="279" r:id="rId4"/>
    <p:sldId id="275" r:id="rId5"/>
    <p:sldId id="276" r:id="rId6"/>
    <p:sldId id="258" r:id="rId7"/>
    <p:sldId id="277" r:id="rId8"/>
    <p:sldId id="278" r:id="rId9"/>
    <p:sldId id="280" r:id="rId10"/>
    <p:sldId id="281" r:id="rId11"/>
    <p:sldId id="282" r:id="rId12"/>
    <p:sldId id="283" r:id="rId13"/>
    <p:sldId id="272" r:id="rId14"/>
    <p:sldId id="259" r:id="rId15"/>
    <p:sldId id="260" r:id="rId16"/>
    <p:sldId id="273" r:id="rId17"/>
    <p:sldId id="274" r:id="rId18"/>
    <p:sldId id="261" r:id="rId19"/>
    <p:sldId id="262" r:id="rId20"/>
    <p:sldId id="263" r:id="rId21"/>
    <p:sldId id="264" r:id="rId22"/>
    <p:sldId id="265" r:id="rId23"/>
    <p:sldId id="266" r:id="rId24"/>
    <p:sldId id="267" r:id="rId25"/>
    <p:sldId id="268" r:id="rId26"/>
    <p:sldId id="269" r:id="rId27"/>
    <p:sldId id="270" r:id="rId28"/>
    <p:sldId id="271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-39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852" y="7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41DB8-B66F-4DC8-A96E-33677E0F90FF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4A0D4-B89B-4ADD-AF9E-38636B40EE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7389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49C4A-65AC-492D-9701-81B46C3AD0E4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69989-EB00-4EE7-BCB5-25BDC5BB29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363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3845" y="1909346"/>
            <a:ext cx="9604310" cy="3383280"/>
          </a:xfrm>
        </p:spPr>
        <p:txBody>
          <a:bodyPr anchor="b">
            <a:normAutofit/>
          </a:bodyPr>
          <a:lstStyle>
            <a:lvl1pPr algn="l">
              <a:lnSpc>
                <a:spcPct val="76000"/>
              </a:lnSpc>
              <a:defRPr sz="8000" cap="none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3845" y="5432564"/>
            <a:ext cx="9604310" cy="457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98862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29A4-78C8-47AB-BA06-22CB45938951}" type="datetime1">
              <a:rPr lang="en-US" smtClean="0"/>
              <a:pPr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771542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09314" y="489856"/>
            <a:ext cx="1687286" cy="530134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9" y="489856"/>
            <a:ext cx="7587344" cy="530134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4ACF-2D82-46F2-A8E9-23963AA34E86}" type="datetime1">
              <a:rPr lang="en-US" smtClean="0"/>
              <a:pPr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4635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74B5B-21A0-4192-BF4C-38187F1A68D8}" type="datetime1">
              <a:rPr lang="en-US" smtClean="0"/>
              <a:pPr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2444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41573"/>
            <a:ext cx="9601200" cy="2743200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5431536"/>
            <a:ext cx="9601200" cy="4572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5CF7C-B333-48E1-A4A6-83A3C8B73AC0}" type="datetime1">
              <a:rPr lang="en-US" smtClean="0"/>
              <a:pPr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4567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0762-5CBF-4210-AB54-376B091119F8}" type="datetime1">
              <a:rPr lang="en-US" smtClean="0"/>
              <a:pPr/>
              <a:t>2/16/2016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7906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DB371-BF5F-4058-A212-1A908E4D2674}" type="datetime1">
              <a:rPr lang="en-US" smtClean="0"/>
              <a:pPr/>
              <a:t>2/16/2016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8976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Date Placeholder 2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083B-90AA-48CF-BAD5-00AA24D7F288}" type="datetime1">
              <a:rPr lang="en-US" smtClean="0"/>
              <a:pPr/>
              <a:t>2/16/2016</a:t>
            </a:fld>
            <a:endParaRPr lang="en-US"/>
          </a:p>
        </p:txBody>
      </p:sp>
      <p:sp>
        <p:nvSpPr>
          <p:cNvPr id="213" name="Footer Placeholder 2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14" name="Slide Number Placeholder 2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6817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3152" y="571500"/>
            <a:ext cx="3657600" cy="219710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197" y="571500"/>
            <a:ext cx="6217920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13152" y="2995012"/>
            <a:ext cx="3657600" cy="228595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60" name="Straight Connector 59"/>
          <p:cNvCxnSpPr/>
          <p:nvPr userDrawn="1"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AF629-ECA2-4CF3-B790-9D9BDED98269}" type="datetime1">
              <a:rPr lang="en-US" smtClean="0"/>
              <a:pPr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73741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59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12" y="-159"/>
            <a:ext cx="7315200" cy="68580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cxnSp>
        <p:nvCxnSpPr>
          <p:cNvPr id="59" name="Straight Connector 58"/>
          <p:cNvCxnSpPr/>
          <p:nvPr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9560" y="576072"/>
            <a:ext cx="3657600" cy="219456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620318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981201"/>
            <a:ext cx="96012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1B2453-8663-4C69-AF73-9FD7B1DEC5D0}" type="datetime1">
              <a:rPr lang="en-US" smtClean="0"/>
              <a:pPr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8" name="Straight Connector 147"/>
          <p:cNvCxnSpPr/>
          <p:nvPr userDrawn="1"/>
        </p:nvCxnSpPr>
        <p:spPr>
          <a:xfrm>
            <a:off x="609600" y="6172200"/>
            <a:ext cx="109728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9388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KIV/SI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</a:t>
            </a:r>
            <a:r>
              <a:rPr lang="cs-CZ" dirty="0" smtClean="0"/>
              <a:t>4</a:t>
            </a:r>
            <a:r>
              <a:rPr lang="en-US" dirty="0" smtClean="0"/>
              <a:t>/201</a:t>
            </a:r>
            <a:r>
              <a:rPr lang="cs-CZ" dirty="0" smtClean="0"/>
              <a:t>5</a:t>
            </a: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66035" y="0"/>
            <a:ext cx="4248756" cy="3186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276303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Přednášky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Plán viz </a:t>
            </a:r>
            <a:r>
              <a:rPr lang="cs-CZ" dirty="0" err="1" smtClean="0"/>
              <a:t>courseware</a:t>
            </a:r>
            <a:r>
              <a:rPr lang="cs-CZ" dirty="0"/>
              <a:t> </a:t>
            </a:r>
            <a:r>
              <a:rPr lang="cs-CZ" dirty="0" smtClean="0"/>
              <a:t>resp. </a:t>
            </a:r>
            <a:r>
              <a:rPr lang="cs-CZ" dirty="0" err="1" smtClean="0"/>
              <a:t>connections</a:t>
            </a:r>
            <a:endParaRPr lang="cs-CZ" dirty="0"/>
          </a:p>
          <a:p>
            <a:r>
              <a:rPr lang="cs-CZ" dirty="0" smtClean="0"/>
              <a:t>Většina formou promítání diskuse nad slajdy v PPT</a:t>
            </a:r>
          </a:p>
          <a:p>
            <a:r>
              <a:rPr lang="cs-CZ" dirty="0" smtClean="0"/>
              <a:t>Jednotlivé přednášky v PDF budou v Connections (?)</a:t>
            </a:r>
          </a:p>
          <a:p>
            <a:r>
              <a:rPr lang="cs-CZ" dirty="0" smtClean="0"/>
              <a:t>Pozor na změny rozvrhu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825359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Vede </a:t>
            </a:r>
            <a:r>
              <a:rPr lang="en-US" dirty="0" smtClean="0"/>
              <a:t>Jan </a:t>
            </a:r>
            <a:r>
              <a:rPr lang="en-US" dirty="0" err="1" smtClean="0"/>
              <a:t>Strn</a:t>
            </a:r>
            <a:r>
              <a:rPr lang="cs-CZ" dirty="0" err="1" smtClean="0"/>
              <a:t>ádek</a:t>
            </a:r>
            <a:r>
              <a:rPr lang="cs-CZ" dirty="0" smtClean="0"/>
              <a:t> </a:t>
            </a:r>
            <a:r>
              <a:rPr lang="cs-CZ" dirty="0" smtClean="0"/>
              <a:t>(KIV)</a:t>
            </a:r>
          </a:p>
          <a:p>
            <a:r>
              <a:rPr lang="cs-CZ" dirty="0" smtClean="0"/>
              <a:t>Doplňková látka, ukázky</a:t>
            </a:r>
          </a:p>
          <a:p>
            <a:r>
              <a:rPr lang="cs-CZ" dirty="0" smtClean="0"/>
              <a:t>V prostorách KIV – změna učebny (kapacita)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2753993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Tak trochu jiný předmět, než jste čekali…</a:t>
            </a:r>
            <a:endParaRPr lang="cs-CZ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8461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Mise KIV/SI 2012-2015</a:t>
            </a:r>
            <a:endParaRPr lang="cs-CZ" dirty="0"/>
          </a:p>
        </p:txBody>
      </p:sp>
      <p:sp>
        <p:nvSpPr>
          <p:cNvPr id="2" name="Vertical Tex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Naučit vás něco o podnikovém IT, informačních systémech a jejich integraci</a:t>
            </a:r>
          </a:p>
          <a:p>
            <a:r>
              <a:rPr lang="cs-CZ" dirty="0" smtClean="0"/>
              <a:t>Poskytnout vám na podnikovou praxi orientovaný doplněk teoretických předmětů</a:t>
            </a:r>
          </a:p>
          <a:p>
            <a:r>
              <a:rPr lang="cs-CZ" dirty="0" smtClean="0"/>
              <a:t>Naučit vás přemýšlet o IT v business kontextu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631D0-D205-4EDC-82C7-BBD02D43C700}" type="slidenum">
              <a:rPr lang="cs-CZ" smtClean="0"/>
              <a:pPr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8053465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Vize KIV/SI </a:t>
            </a:r>
            <a:r>
              <a:rPr lang="cs-CZ" dirty="0" smtClean="0"/>
              <a:t>2016</a:t>
            </a:r>
            <a:endParaRPr lang="cs-CZ" dirty="0"/>
          </a:p>
        </p:txBody>
      </p:sp>
      <p:sp>
        <p:nvSpPr>
          <p:cNvPr id="2" name="Vertical Tex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KIV/SI bude nejlepší předmět, který jste si letos zapsali</a:t>
            </a:r>
          </a:p>
          <a:p>
            <a:r>
              <a:rPr lang="cs-CZ" dirty="0" smtClean="0"/>
              <a:t>Bude vás to bavit</a:t>
            </a:r>
          </a:p>
          <a:p>
            <a:r>
              <a:rPr lang="cs-CZ" dirty="0" smtClean="0"/>
              <a:t>Hodně se naučíte</a:t>
            </a:r>
          </a:p>
          <a:p>
            <a:r>
              <a:rPr lang="cs-CZ" dirty="0" smtClean="0"/>
              <a:t>Jednou o KIV/SI budete vyprávět svým vnoučatům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631D0-D205-4EDC-82C7-BBD02D43C700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16510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Proč???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Jsem zklamán z výsledků vašich starších kolegů u zkoušek a u </a:t>
            </a:r>
            <a:r>
              <a:rPr lang="cs-CZ" dirty="0" smtClean="0"/>
              <a:t>státnic</a:t>
            </a:r>
          </a:p>
          <a:p>
            <a:r>
              <a:rPr lang="cs-CZ" dirty="0" smtClean="0"/>
              <a:t>Vloni mírné zlepšení </a:t>
            </a:r>
            <a:r>
              <a:rPr lang="cs-CZ" dirty="0" smtClean="0">
                <a:sym typeface="Wingdings" pitchFamily="2" charset="2"/>
              </a:rPr>
              <a:t>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0149104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Pravidla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363519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Aktivní účast na přednáškách je povinná</a:t>
            </a:r>
            <a:endParaRPr lang="cs-CZ" dirty="0"/>
          </a:p>
        </p:txBody>
      </p:sp>
      <p:sp>
        <p:nvSpPr>
          <p:cNvPr id="6" name="Vertical Tex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Prezenčně (standardní model)</a:t>
            </a:r>
          </a:p>
          <a:p>
            <a:pPr lvl="1"/>
            <a:r>
              <a:rPr lang="cs-CZ" dirty="0" smtClean="0"/>
              <a:t>Zapojení do přednášky</a:t>
            </a:r>
          </a:p>
          <a:p>
            <a:pPr lvl="1"/>
            <a:r>
              <a:rPr lang="cs-CZ" dirty="0" smtClean="0"/>
              <a:t>dotazy</a:t>
            </a:r>
          </a:p>
          <a:p>
            <a:r>
              <a:rPr lang="cs-CZ" dirty="0" smtClean="0"/>
              <a:t>Online (výjimečně, kombinované studium…)</a:t>
            </a:r>
          </a:p>
          <a:p>
            <a:pPr lvl="1"/>
            <a:r>
              <a:rPr lang="cs-CZ" dirty="0" smtClean="0"/>
              <a:t>Komentáře</a:t>
            </a:r>
          </a:p>
          <a:p>
            <a:pPr lvl="1"/>
            <a:r>
              <a:rPr lang="cs-CZ" dirty="0" smtClean="0"/>
              <a:t>Dotazy</a:t>
            </a:r>
          </a:p>
          <a:p>
            <a:pPr lvl="1"/>
            <a:r>
              <a:rPr lang="cs-CZ" dirty="0" smtClean="0"/>
              <a:t>Diskuse</a:t>
            </a:r>
          </a:p>
          <a:p>
            <a:pPr lvl="1"/>
            <a:r>
              <a:rPr lang="cs-CZ" dirty="0" smtClean="0"/>
              <a:t>Sdílení relevantního obsahu (soubory, linky,…)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786051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 </a:t>
            </a:r>
            <a:r>
              <a:rPr lang="en-US" dirty="0" err="1" smtClean="0"/>
              <a:t>komunikace</a:t>
            </a:r>
            <a:endParaRPr lang="cs-CZ" dirty="0"/>
          </a:p>
        </p:txBody>
      </p:sp>
      <p:sp>
        <p:nvSpPr>
          <p:cNvPr id="2" name="Vertical Tex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Ent</a:t>
            </a:r>
            <a:r>
              <a:rPr lang="cs-CZ" dirty="0" smtClean="0"/>
              <a:t>e</a:t>
            </a:r>
            <a:r>
              <a:rPr lang="en-US" dirty="0" err="1" smtClean="0"/>
              <a:t>rprise</a:t>
            </a:r>
            <a:r>
              <a:rPr lang="en-US" dirty="0" smtClean="0"/>
              <a:t> Social Network (ESN)</a:t>
            </a:r>
          </a:p>
          <a:p>
            <a:r>
              <a:rPr lang="en-US" dirty="0" err="1" smtClean="0"/>
              <a:t>Komunita</a:t>
            </a:r>
            <a:r>
              <a:rPr lang="en-US" dirty="0" smtClean="0"/>
              <a:t> KIVSI (</a:t>
            </a:r>
            <a:r>
              <a:rPr lang="en-US" dirty="0" err="1" smtClean="0"/>
              <a:t>ji</a:t>
            </a:r>
            <a:r>
              <a:rPr lang="cs-CZ" dirty="0" smtClean="0"/>
              <a:t>ž od loňska</a:t>
            </a:r>
            <a:r>
              <a:rPr lang="en-US" dirty="0" smtClean="0"/>
              <a:t>)</a:t>
            </a:r>
          </a:p>
          <a:p>
            <a:r>
              <a:rPr lang="en-US" dirty="0" smtClean="0"/>
              <a:t> 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631D0-D205-4EDC-82C7-BBD02D43C700}" type="slidenum">
              <a:rPr lang="cs-CZ" smtClean="0"/>
              <a:pPr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8618658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Student chodí na přednášku připraven</a:t>
            </a:r>
            <a:endParaRPr lang="cs-CZ" dirty="0"/>
          </a:p>
        </p:txBody>
      </p:sp>
      <p:sp>
        <p:nvSpPr>
          <p:cNvPr id="2" name="Vertical Tex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Má pročtené prezentace k dané přednášce (úkol z minula)</a:t>
            </a:r>
          </a:p>
          <a:p>
            <a:r>
              <a:rPr lang="cs-CZ" dirty="0" smtClean="0"/>
              <a:t>Má připravené otázky, čemu nerozumí nebo chce vysvětlit</a:t>
            </a:r>
          </a:p>
          <a:p>
            <a:r>
              <a:rPr lang="cs-CZ" dirty="0" smtClean="0"/>
              <a:t>Má připravené doplňující otázky, které jej zajímají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631D0-D205-4EDC-82C7-BBD02D43C700}" type="slidenum">
              <a:rPr lang="cs-CZ" smtClean="0"/>
              <a:pPr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9073326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Systémová integrace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Způsob řešení rozsáhlých a složitých problémů spojených s řízením hospodářských subjektů a jejich IS/IT.</a:t>
            </a:r>
          </a:p>
        </p:txBody>
      </p:sp>
    </p:spTree>
    <p:extLst>
      <p:ext uri="{BB962C8B-B14F-4D97-AF65-F5344CB8AC3E}">
        <p14:creationId xmlns:p14="http://schemas.microsoft.com/office/powerpoint/2010/main" xmlns="" val="1472372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Student aktivně přispívá k obsahu předmětu v komunitě KIV/SI</a:t>
            </a:r>
            <a:endParaRPr lang="cs-CZ" dirty="0"/>
          </a:p>
        </p:txBody>
      </p:sp>
      <p:sp>
        <p:nvSpPr>
          <p:cNvPr id="2" name="Vertical Tex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Rešerše materiálů</a:t>
            </a:r>
          </a:p>
          <a:p>
            <a:r>
              <a:rPr lang="cs-CZ" dirty="0" smtClean="0"/>
              <a:t>Vlastní názory</a:t>
            </a:r>
          </a:p>
          <a:p>
            <a:r>
              <a:rPr lang="cs-CZ" dirty="0" smtClean="0"/>
              <a:t>Komentáře</a:t>
            </a:r>
          </a:p>
          <a:p>
            <a:r>
              <a:rPr lang="cs-CZ" dirty="0" smtClean="0"/>
              <a:t>Diskuse</a:t>
            </a:r>
          </a:p>
          <a:p>
            <a:r>
              <a:rPr lang="cs-CZ" dirty="0" smtClean="0"/>
              <a:t>Příspěvky k tématům </a:t>
            </a:r>
          </a:p>
          <a:p>
            <a:pPr lvl="1"/>
            <a:r>
              <a:rPr lang="cs-CZ" dirty="0" smtClean="0"/>
              <a:t>Sílení souborů</a:t>
            </a:r>
          </a:p>
          <a:p>
            <a:pPr lvl="1"/>
            <a:r>
              <a:rPr lang="cs-CZ" dirty="0" smtClean="0"/>
              <a:t>Sdílení odkazů  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631D0-D205-4EDC-82C7-BBD02D43C700}" type="slidenum">
              <a:rPr lang="cs-CZ" smtClean="0"/>
              <a:pPr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41336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Focení, nahrávání a sdílení je povoleno</a:t>
            </a:r>
            <a:r>
              <a:rPr lang="en-US" dirty="0" smtClean="0"/>
              <a:t>!</a:t>
            </a:r>
            <a:endParaRPr lang="cs-CZ" dirty="0"/>
          </a:p>
        </p:txBody>
      </p:sp>
      <p:sp>
        <p:nvSpPr>
          <p:cNvPr id="2" name="Vertical Tex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Fotit a nahrávat přednášky a cvičení je povoleno a vybízím vás k tomu</a:t>
            </a:r>
          </a:p>
          <a:p>
            <a:r>
              <a:rPr lang="cs-CZ" dirty="0" smtClean="0"/>
              <a:t>Fotky a videa veřejně sdílejte</a:t>
            </a:r>
          </a:p>
          <a:p>
            <a:pPr lvl="1"/>
            <a:r>
              <a:rPr lang="cs-CZ" dirty="0" smtClean="0"/>
              <a:t>Komunita KIV/SI</a:t>
            </a:r>
          </a:p>
          <a:p>
            <a:pPr lvl="1"/>
            <a:r>
              <a:rPr lang="cs-CZ" dirty="0" err="1" smtClean="0"/>
              <a:t>Twitter</a:t>
            </a:r>
            <a:endParaRPr lang="cs-CZ" dirty="0" smtClean="0"/>
          </a:p>
          <a:p>
            <a:pPr lvl="1"/>
            <a:r>
              <a:rPr lang="cs-CZ" dirty="0" smtClean="0"/>
              <a:t>…</a:t>
            </a:r>
          </a:p>
          <a:p>
            <a:r>
              <a:rPr lang="cs-CZ" dirty="0" smtClean="0"/>
              <a:t>Foťte tabuli/slady a ne mne </a:t>
            </a:r>
            <a:r>
              <a:rPr lang="en-US" dirty="0" smtClean="0">
                <a:sym typeface="Wingdings" panose="05000000000000000000" pitchFamily="2" charset="2"/>
              </a:rPr>
              <a:t> 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631D0-D205-4EDC-82C7-BBD02D43C700}" type="slidenum">
              <a:rPr lang="cs-CZ" smtClean="0"/>
              <a:pPr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8114779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Jmenovky</a:t>
            </a:r>
            <a:endParaRPr lang="cs-CZ" dirty="0"/>
          </a:p>
        </p:txBody>
      </p:sp>
      <p:sp>
        <p:nvSpPr>
          <p:cNvPr id="2" name="Vertical Tex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Jméno</a:t>
            </a:r>
          </a:p>
          <a:p>
            <a:r>
              <a:rPr lang="cs-CZ" dirty="0" err="1" smtClean="0"/>
              <a:t>Tagy</a:t>
            </a:r>
            <a:endParaRPr lang="cs-CZ" dirty="0" smtClean="0"/>
          </a:p>
          <a:p>
            <a:r>
              <a:rPr lang="cs-CZ" dirty="0" smtClean="0"/>
              <a:t>AHA momenty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631D0-D205-4EDC-82C7-BBD02D43C700}" type="slidenum">
              <a:rPr lang="cs-CZ" smtClean="0"/>
              <a:pPr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1994766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Twitter</a:t>
            </a:r>
            <a:endParaRPr lang="cs-CZ" dirty="0"/>
          </a:p>
        </p:txBody>
      </p:sp>
      <p:sp>
        <p:nvSpPr>
          <p:cNvPr id="2" name="Vertical Tex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Zdroj užitečných zpráv a novinek blízko „od zdroje“</a:t>
            </a:r>
          </a:p>
          <a:p>
            <a:r>
              <a:rPr lang="cs-CZ" dirty="0" smtClean="0"/>
              <a:t>Doporučuji vám založit si </a:t>
            </a:r>
            <a:r>
              <a:rPr lang="cs-CZ" dirty="0" err="1" smtClean="0"/>
              <a:t>Twitter</a:t>
            </a:r>
            <a:r>
              <a:rPr lang="cs-CZ" dirty="0"/>
              <a:t> </a:t>
            </a:r>
            <a:r>
              <a:rPr lang="cs-CZ" dirty="0" smtClean="0"/>
              <a:t>účet</a:t>
            </a:r>
          </a:p>
          <a:p>
            <a:r>
              <a:rPr lang="cs-CZ" dirty="0" smtClean="0"/>
              <a:t>Vyberte si lidi/firmy, které sledujete</a:t>
            </a:r>
          </a:p>
          <a:p>
            <a:r>
              <a:rPr lang="cs-CZ" dirty="0" smtClean="0"/>
              <a:t>Sledujte </a:t>
            </a:r>
            <a:r>
              <a:rPr lang="cs-CZ" dirty="0" err="1" smtClean="0"/>
              <a:t>hashtag</a:t>
            </a:r>
            <a:r>
              <a:rPr lang="cs-CZ" dirty="0" smtClean="0"/>
              <a:t> #</a:t>
            </a:r>
            <a:r>
              <a:rPr lang="cs-CZ" dirty="0" err="1" smtClean="0"/>
              <a:t>kivsi</a:t>
            </a:r>
            <a:endParaRPr lang="cs-CZ" dirty="0" smtClean="0"/>
          </a:p>
          <a:p>
            <a:r>
              <a:rPr lang="cs-CZ" dirty="0" err="1" smtClean="0"/>
              <a:t>Tweetujte</a:t>
            </a:r>
            <a:r>
              <a:rPr lang="cs-CZ" dirty="0" smtClean="0"/>
              <a:t> zajímavé okamžiky z KIV/SI s </a:t>
            </a:r>
            <a:r>
              <a:rPr lang="cs-CZ" dirty="0" err="1" smtClean="0"/>
              <a:t>tagem</a:t>
            </a:r>
            <a:r>
              <a:rPr lang="cs-CZ" dirty="0" smtClean="0"/>
              <a:t> #</a:t>
            </a:r>
            <a:r>
              <a:rPr lang="cs-CZ" dirty="0" err="1" smtClean="0"/>
              <a:t>kivsi</a:t>
            </a:r>
            <a:r>
              <a:rPr lang="cs-CZ" dirty="0" smtClean="0"/>
              <a:t> </a:t>
            </a:r>
          </a:p>
          <a:p>
            <a:r>
              <a:rPr lang="cs-CZ" dirty="0" smtClean="0"/>
              <a:t>Pokud to má smysl, ptejte se @</a:t>
            </a:r>
            <a:r>
              <a:rPr lang="cs-CZ" dirty="0" err="1" smtClean="0"/>
              <a:t>jan_valdman</a:t>
            </a:r>
            <a:r>
              <a:rPr lang="cs-CZ" dirty="0" smtClean="0"/>
              <a:t> </a:t>
            </a:r>
          </a:p>
          <a:p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631D0-D205-4EDC-82C7-BBD02D43C700}" type="slidenum">
              <a:rPr lang="cs-CZ" smtClean="0"/>
              <a:pPr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392242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Speciální role na přednáškách</a:t>
            </a:r>
            <a:endParaRPr lang="cs-CZ" dirty="0"/>
          </a:p>
        </p:txBody>
      </p:sp>
      <p:sp>
        <p:nvSpPr>
          <p:cNvPr id="2" name="Vertical Tex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Zapisovatel</a:t>
            </a:r>
          </a:p>
          <a:p>
            <a:r>
              <a:rPr lang="cs-CZ" dirty="0" err="1" smtClean="0"/>
              <a:t>Připomínač</a:t>
            </a:r>
            <a:endParaRPr lang="cs-CZ" dirty="0" smtClean="0"/>
          </a:p>
          <a:p>
            <a:r>
              <a:rPr lang="cs-CZ" dirty="0" smtClean="0"/>
              <a:t>Nevěřící Tomáš: Určitě?</a:t>
            </a:r>
          </a:p>
          <a:p>
            <a:r>
              <a:rPr lang="cs-CZ" dirty="0" smtClean="0"/>
              <a:t>Zvědavec: A proč?</a:t>
            </a:r>
          </a:p>
          <a:p>
            <a:r>
              <a:rPr lang="cs-CZ" dirty="0" smtClean="0"/>
              <a:t>Oponent: Nesouhlasím…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631D0-D205-4EDC-82C7-BBD02D43C700}" type="slidenum">
              <a:rPr lang="cs-CZ" smtClean="0"/>
              <a:pPr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9767809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Otevřená komunikace</a:t>
            </a:r>
            <a:endParaRPr lang="cs-CZ" dirty="0"/>
          </a:p>
        </p:txBody>
      </p:sp>
      <p:sp>
        <p:nvSpPr>
          <p:cNvPr id="2" name="Vertical Tex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Komunikujte slušně a na úrovni</a:t>
            </a:r>
          </a:p>
          <a:p>
            <a:r>
              <a:rPr lang="cs-CZ" dirty="0" smtClean="0"/>
              <a:t>Názory podpořte argumenty</a:t>
            </a:r>
          </a:p>
          <a:p>
            <a:r>
              <a:rPr lang="cs-CZ" dirty="0" smtClean="0"/>
              <a:t>Pravda je relativní a často ji zná až historie</a:t>
            </a:r>
          </a:p>
          <a:p>
            <a:r>
              <a:rPr lang="cs-CZ" dirty="0" smtClean="0"/>
              <a:t>Každý je odborník</a:t>
            </a:r>
          </a:p>
          <a:p>
            <a:r>
              <a:rPr lang="cs-CZ" dirty="0" smtClean="0"/>
              <a:t>Ptejte se na cokoliv</a:t>
            </a:r>
          </a:p>
          <a:p>
            <a:r>
              <a:rPr lang="cs-CZ" dirty="0" smtClean="0"/>
              <a:t>Pomáhejte si navzájem</a:t>
            </a:r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631D0-D205-4EDC-82C7-BBD02D43C700}" type="slidenum">
              <a:rPr lang="cs-CZ" smtClean="0"/>
              <a:pPr/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668579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Pravidla moštárny…</a:t>
            </a:r>
            <a:endParaRPr lang="cs-CZ" dirty="0"/>
          </a:p>
        </p:txBody>
      </p:sp>
      <p:sp>
        <p:nvSpPr>
          <p:cNvPr id="2" name="Vertical Tex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74796" indent="-474796">
              <a:buFont typeface="+mj-lt"/>
              <a:buAutoNum type="arabicPeriod"/>
            </a:pPr>
            <a:r>
              <a:rPr lang="cs-CZ" dirty="0" smtClean="0"/>
              <a:t>Můj byznys je něco vás naučit</a:t>
            </a:r>
          </a:p>
          <a:p>
            <a:pPr marL="474796" indent="-474796">
              <a:buFont typeface="+mj-lt"/>
              <a:buAutoNum type="arabicPeriod"/>
            </a:pPr>
            <a:r>
              <a:rPr lang="cs-CZ" dirty="0" smtClean="0"/>
              <a:t>Výš byznys je něco se naučit</a:t>
            </a:r>
          </a:p>
          <a:p>
            <a:endParaRPr lang="cs-CZ" dirty="0"/>
          </a:p>
          <a:p>
            <a:r>
              <a:rPr lang="cs-CZ" dirty="0" smtClean="0"/>
              <a:t>Pokud to někomu nevyhovuje, může nyní odejít a předmět si odepsat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631D0-D205-4EDC-82C7-BBD02D43C700}" type="slidenum">
              <a:rPr lang="cs-CZ" smtClean="0"/>
              <a:pPr/>
              <a:t>26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63843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</a:t>
            </a:r>
            <a:r>
              <a:rPr lang="cs-CZ" dirty="0" err="1" smtClean="0"/>
              <a:t>řestávka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00745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Aktivity během cvičení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Aktivní zapojení během semestru</a:t>
            </a:r>
          </a:p>
          <a:p>
            <a:endParaRPr lang="cs-CZ" dirty="0" smtClean="0"/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Skupinová práce – rešerše   						10-20 b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Studie – poptávka – nabídka (povinné)				    3-6 b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err="1" smtClean="0"/>
              <a:t>Edukativní</a:t>
            </a:r>
            <a:r>
              <a:rPr lang="cs-CZ" dirty="0" smtClean="0"/>
              <a:t> hry 							       2 b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Zapojení do diskuse, drobné úkoly (povinné)                 			       2 b</a:t>
            </a:r>
          </a:p>
          <a:p>
            <a:endParaRPr lang="cs-CZ" dirty="0" smtClean="0"/>
          </a:p>
          <a:p>
            <a:r>
              <a:rPr lang="cs-CZ" dirty="0" smtClean="0">
                <a:solidFill>
                  <a:srgbClr val="7030A0"/>
                </a:solidFill>
              </a:rPr>
              <a:t>Minimum 15 bodů, </a:t>
            </a:r>
            <a:r>
              <a:rPr lang="cs-CZ" dirty="0" err="1" smtClean="0">
                <a:solidFill>
                  <a:srgbClr val="7030A0"/>
                </a:solidFill>
              </a:rPr>
              <a:t>max</a:t>
            </a:r>
            <a:r>
              <a:rPr lang="cs-CZ" dirty="0" smtClean="0">
                <a:solidFill>
                  <a:srgbClr val="7030A0"/>
                </a:solidFill>
              </a:rPr>
              <a:t> 30</a:t>
            </a:r>
            <a:endParaRPr lang="cs-CZ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</a:t>
            </a:r>
            <a:r>
              <a:rPr lang="en-US" dirty="0" smtClean="0"/>
              <a:t>.</a:t>
            </a:r>
            <a:r>
              <a:rPr lang="cs-CZ" dirty="0" smtClean="0"/>
              <a:t>V</a:t>
            </a:r>
            <a:r>
              <a:rPr lang="en-US" dirty="0" smtClean="0"/>
              <a:t>. - </a:t>
            </a:r>
            <a:r>
              <a:rPr lang="cs-CZ" dirty="0" smtClean="0"/>
              <a:t>představení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>
                <a:sym typeface="Wingdings" pitchFamily="2" charset="2"/>
              </a:rPr>
              <a:t>1999 		FAV Ing.</a:t>
            </a:r>
            <a:endParaRPr lang="en-US" dirty="0" smtClean="0">
              <a:sym typeface="Wingdings" pitchFamily="2" charset="2"/>
            </a:endParaRPr>
          </a:p>
          <a:p>
            <a:r>
              <a:rPr lang="cs-CZ" dirty="0" smtClean="0">
                <a:sym typeface="Wingdings" pitchFamily="2" charset="2"/>
              </a:rPr>
              <a:t>2003 		FAV Ph.D.</a:t>
            </a:r>
          </a:p>
          <a:p>
            <a:endParaRPr lang="cs-CZ" dirty="0" smtClean="0">
              <a:sym typeface="Wingdings" pitchFamily="2" charset="2"/>
            </a:endParaRPr>
          </a:p>
          <a:p>
            <a:r>
              <a:rPr lang="cs-CZ" dirty="0" smtClean="0">
                <a:sym typeface="Wingdings" pitchFamily="2" charset="2"/>
              </a:rPr>
              <a:t>2002-2004 	ZČU KIV</a:t>
            </a:r>
          </a:p>
          <a:p>
            <a:r>
              <a:rPr lang="cs-CZ" dirty="0" smtClean="0">
                <a:sym typeface="Wingdings" pitchFamily="2" charset="2"/>
              </a:rPr>
              <a:t>2002-2006 	ZČU CIV</a:t>
            </a:r>
          </a:p>
          <a:p>
            <a:r>
              <a:rPr lang="cs-CZ" dirty="0" smtClean="0">
                <a:sym typeface="Wingdings" pitchFamily="2" charset="2"/>
              </a:rPr>
              <a:t>2006-2010 	IBA CZ</a:t>
            </a:r>
          </a:p>
          <a:p>
            <a:r>
              <a:rPr lang="cs-CZ" dirty="0" smtClean="0">
                <a:sym typeface="Wingdings" pitchFamily="2" charset="2"/>
              </a:rPr>
              <a:t>2010-2014 	DNS</a:t>
            </a:r>
          </a:p>
          <a:p>
            <a:r>
              <a:rPr lang="cs-CZ" dirty="0" smtClean="0">
                <a:sym typeface="Wingdings" pitchFamily="2" charset="2"/>
              </a:rPr>
              <a:t>2014- 	Whitesoft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2010-		KIV</a:t>
            </a:r>
            <a:r>
              <a:rPr lang="cs-CZ" dirty="0" smtClean="0">
                <a:sym typeface="Wingdings" pitchFamily="2" charset="2"/>
              </a:rPr>
              <a:t> </a:t>
            </a:r>
            <a:endParaRPr lang="en-US" dirty="0" smtClean="0">
              <a:sym typeface="Wingdings" pitchFamily="2" charset="2"/>
            </a:endParaRPr>
          </a:p>
          <a:p>
            <a:endParaRPr lang="cs-CZ" dirty="0" smtClean="0">
              <a:sym typeface="Wingdings" pitchFamily="2" charset="2"/>
            </a:endParaRPr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997462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Rešerše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Každý týden</a:t>
            </a:r>
          </a:p>
          <a:p>
            <a:r>
              <a:rPr lang="cs-CZ" dirty="0" smtClean="0"/>
              <a:t>Nelíbila se vám přednáška? Udělejte lepší!</a:t>
            </a:r>
          </a:p>
          <a:p>
            <a:r>
              <a:rPr lang="cs-CZ" dirty="0" smtClean="0"/>
              <a:t>Příprava ke zkoušce a ke </a:t>
            </a:r>
            <a:r>
              <a:rPr lang="cs-CZ" dirty="0" err="1" smtClean="0"/>
              <a:t>státnícím</a:t>
            </a:r>
            <a:endParaRPr lang="cs-CZ" dirty="0" smtClean="0"/>
          </a:p>
          <a:p>
            <a:r>
              <a:rPr lang="cs-CZ" dirty="0" smtClean="0"/>
              <a:t>Skupinová činnost, cca 5 lidí cca 1 hod (ad hoc skupiny)</a:t>
            </a:r>
          </a:p>
          <a:p>
            <a:r>
              <a:rPr lang="cs-CZ" dirty="0" smtClean="0"/>
              <a:t>Výstupem je </a:t>
            </a:r>
            <a:r>
              <a:rPr lang="cs-CZ" dirty="0" err="1" smtClean="0"/>
              <a:t>wikistránka</a:t>
            </a:r>
            <a:r>
              <a:rPr lang="cs-CZ" dirty="0" smtClean="0"/>
              <a:t> nebo dokument</a:t>
            </a:r>
          </a:p>
          <a:p>
            <a:endParaRPr lang="cs-CZ" dirty="0" smtClean="0"/>
          </a:p>
          <a:p>
            <a:r>
              <a:rPr lang="cs-CZ" dirty="0" smtClean="0">
                <a:solidFill>
                  <a:srgbClr val="7030A0"/>
                </a:solidFill>
              </a:rPr>
              <a:t>1 bod pro každého člena skupiny na cvičení</a:t>
            </a:r>
          </a:p>
          <a:p>
            <a:r>
              <a:rPr lang="cs-CZ" dirty="0" smtClean="0">
                <a:solidFill>
                  <a:srgbClr val="7030A0"/>
                </a:solidFill>
              </a:rPr>
              <a:t>1 bonusový bod za precizní výsledek</a:t>
            </a:r>
          </a:p>
          <a:p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Rešerše – struktura „10 slajdů“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dirty="0" smtClean="0"/>
              <a:t>Shrnutí – pár odrážek, vět, obrázek…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Důvody – </a:t>
            </a:r>
            <a:r>
              <a:rPr lang="cs-CZ" b="1" dirty="0" smtClean="0"/>
              <a:t>proč</a:t>
            </a:r>
            <a:r>
              <a:rPr lang="cs-CZ" dirty="0" smtClean="0"/>
              <a:t> se to používá, co k tomu vede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Přínosy pro firmu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Způsob nasazení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Alternativní (substituční) řešení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Kolik to stojí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Kdo to nabízí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Kolik to stojí (za technologii, za projekt)</a:t>
            </a: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Studie – poptávka - nabídka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Cílem je seznámit se s těmito dokumenty a naučit se je psát</a:t>
            </a:r>
          </a:p>
          <a:p>
            <a:r>
              <a:rPr lang="cs-CZ" dirty="0" smtClean="0"/>
              <a:t>Práce ve dvojicích</a:t>
            </a:r>
          </a:p>
          <a:p>
            <a:r>
              <a:rPr lang="cs-CZ" dirty="0" smtClean="0"/>
              <a:t>Prohození dokumentů</a:t>
            </a:r>
          </a:p>
          <a:p>
            <a:r>
              <a:rPr lang="cs-CZ" dirty="0" smtClean="0"/>
              <a:t>Výstup wiki</a:t>
            </a:r>
          </a:p>
          <a:p>
            <a:r>
              <a:rPr lang="cs-CZ" dirty="0" smtClean="0"/>
              <a:t>Podrobnosti vás sdělí cvičící</a:t>
            </a:r>
          </a:p>
          <a:p>
            <a:endParaRPr lang="cs-CZ" dirty="0" smtClean="0">
              <a:solidFill>
                <a:srgbClr val="7030A0"/>
              </a:solidFill>
            </a:endParaRPr>
          </a:p>
          <a:p>
            <a:r>
              <a:rPr lang="cs-CZ" dirty="0" smtClean="0">
                <a:solidFill>
                  <a:srgbClr val="7030A0"/>
                </a:solidFill>
              </a:rPr>
              <a:t>1 </a:t>
            </a:r>
            <a:r>
              <a:rPr lang="cs-CZ" dirty="0" smtClean="0">
                <a:solidFill>
                  <a:srgbClr val="7030A0"/>
                </a:solidFill>
              </a:rPr>
              <a:t>bod pro každého člena </a:t>
            </a:r>
            <a:r>
              <a:rPr lang="cs-CZ" dirty="0" smtClean="0">
                <a:solidFill>
                  <a:srgbClr val="7030A0"/>
                </a:solidFill>
              </a:rPr>
              <a:t>páru za každý dokument</a:t>
            </a:r>
            <a:endParaRPr lang="cs-CZ" dirty="0" smtClean="0">
              <a:solidFill>
                <a:srgbClr val="7030A0"/>
              </a:solidFill>
            </a:endParaRPr>
          </a:p>
          <a:p>
            <a:r>
              <a:rPr lang="cs-CZ" dirty="0" smtClean="0">
                <a:solidFill>
                  <a:srgbClr val="7030A0"/>
                </a:solidFill>
              </a:rPr>
              <a:t>1 bonusový bod za precizní výsledek</a:t>
            </a:r>
          </a:p>
          <a:p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Dobrovolná činnost navíc</a:t>
            </a:r>
          </a:p>
          <a:p>
            <a:r>
              <a:rPr lang="cs-CZ" dirty="0" err="1" smtClean="0"/>
              <a:t>CityOne</a:t>
            </a:r>
            <a:endParaRPr lang="cs-CZ" dirty="0" smtClean="0"/>
          </a:p>
          <a:p>
            <a:r>
              <a:rPr lang="cs-CZ" dirty="0" smtClean="0"/>
              <a:t>Innov8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>
                <a:solidFill>
                  <a:srgbClr val="7030A0"/>
                </a:solidFill>
              </a:rPr>
              <a:t>1 </a:t>
            </a:r>
            <a:r>
              <a:rPr lang="cs-CZ" dirty="0" smtClean="0">
                <a:solidFill>
                  <a:srgbClr val="7030A0"/>
                </a:solidFill>
              </a:rPr>
              <a:t>bod pro každého </a:t>
            </a:r>
            <a:r>
              <a:rPr lang="cs-CZ" dirty="0" smtClean="0">
                <a:solidFill>
                  <a:srgbClr val="7030A0"/>
                </a:solidFill>
              </a:rPr>
              <a:t>za odehranou hru</a:t>
            </a:r>
            <a:endParaRPr lang="cs-CZ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Zapojení do online komunity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Povinné průběžné aktivity </a:t>
            </a:r>
          </a:p>
          <a:p>
            <a:endParaRPr lang="cs-CZ" dirty="0" smtClean="0"/>
          </a:p>
          <a:p>
            <a:r>
              <a:rPr lang="cs-CZ" dirty="0" smtClean="0"/>
              <a:t>Co se chcete naučit</a:t>
            </a:r>
          </a:p>
          <a:p>
            <a:r>
              <a:rPr lang="cs-CZ" dirty="0" smtClean="0"/>
              <a:t>Co jste se naučili</a:t>
            </a:r>
          </a:p>
          <a:p>
            <a:r>
              <a:rPr lang="cs-CZ" dirty="0" smtClean="0"/>
              <a:t>Slovníček KIV/SI</a:t>
            </a:r>
          </a:p>
          <a:p>
            <a:r>
              <a:rPr lang="cs-CZ" dirty="0" smtClean="0"/>
              <a:t>Dopis řediteli</a:t>
            </a:r>
          </a:p>
          <a:p>
            <a:endParaRPr lang="cs-CZ" dirty="0" smtClean="0">
              <a:solidFill>
                <a:srgbClr val="7030A0"/>
              </a:solidFill>
            </a:endParaRPr>
          </a:p>
          <a:p>
            <a:r>
              <a:rPr lang="cs-CZ" dirty="0" smtClean="0">
                <a:solidFill>
                  <a:srgbClr val="7030A0"/>
                </a:solidFill>
              </a:rPr>
              <a:t>2 body </a:t>
            </a:r>
            <a:r>
              <a:rPr lang="cs-CZ" dirty="0" smtClean="0">
                <a:solidFill>
                  <a:srgbClr val="7030A0"/>
                </a:solidFill>
              </a:rPr>
              <a:t>pro každého za odehranou hru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KIV/SI </a:t>
            </a:r>
            <a:r>
              <a:rPr lang="cs-CZ" dirty="0" smtClean="0"/>
              <a:t>201</a:t>
            </a:r>
            <a:r>
              <a:rPr lang="en-US" dirty="0" smtClean="0"/>
              <a:t>5</a:t>
            </a:r>
            <a:r>
              <a:rPr lang="en-US" dirty="0" smtClean="0"/>
              <a:t>/201</a:t>
            </a:r>
            <a:r>
              <a:rPr lang="en-US" dirty="0" smtClean="0"/>
              <a:t>6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“Nov</a:t>
            </a:r>
            <a:r>
              <a:rPr lang="cs-CZ" dirty="0" smtClean="0"/>
              <a:t>ý</a:t>
            </a:r>
            <a:r>
              <a:rPr lang="en-US" dirty="0" smtClean="0"/>
              <a:t>”</a:t>
            </a:r>
            <a:r>
              <a:rPr lang="cs-CZ" dirty="0" smtClean="0"/>
              <a:t> přednášející</a:t>
            </a:r>
          </a:p>
          <a:p>
            <a:r>
              <a:rPr lang="cs-CZ" dirty="0" smtClean="0"/>
              <a:t>Nová technologická témata</a:t>
            </a:r>
          </a:p>
          <a:p>
            <a:r>
              <a:rPr lang="cs-CZ" dirty="0" smtClean="0">
                <a:sym typeface="Wingdings" pitchFamily="2" charset="2"/>
              </a:rPr>
              <a:t>Rozvíjení změn 2010</a:t>
            </a:r>
            <a:r>
              <a:rPr lang="en-US" dirty="0" smtClean="0">
                <a:sym typeface="Wingdings" pitchFamily="2" charset="2"/>
              </a:rPr>
              <a:t>+</a:t>
            </a:r>
            <a:endParaRPr lang="cs-CZ" dirty="0" smtClean="0">
              <a:sym typeface="Wingdings" pitchFamily="2" charset="2"/>
            </a:endParaRPr>
          </a:p>
          <a:p>
            <a:pPr lvl="1"/>
            <a:r>
              <a:rPr lang="cs-CZ" dirty="0" smtClean="0">
                <a:sym typeface="Wingdings" pitchFamily="2" charset="2"/>
              </a:rPr>
              <a:t>Bohatší přednášky</a:t>
            </a:r>
          </a:p>
          <a:p>
            <a:pPr lvl="1"/>
            <a:r>
              <a:rPr lang="cs-CZ" dirty="0">
                <a:sym typeface="Wingdings" pitchFamily="2" charset="2"/>
              </a:rPr>
              <a:t>L</a:t>
            </a:r>
            <a:r>
              <a:rPr lang="cs-CZ" dirty="0" smtClean="0">
                <a:sym typeface="Wingdings" pitchFamily="2" charset="2"/>
              </a:rPr>
              <a:t>epší cvičení</a:t>
            </a:r>
          </a:p>
          <a:p>
            <a:pPr lvl="1"/>
            <a:r>
              <a:rPr lang="cs-CZ" dirty="0" smtClean="0">
                <a:sym typeface="Wingdings" pitchFamily="2" charset="2"/>
              </a:rPr>
              <a:t>Semestrální práce</a:t>
            </a:r>
          </a:p>
          <a:p>
            <a:endParaRPr lang="cs-CZ" dirty="0" smtClean="0">
              <a:sym typeface="Wingdings" pitchFamily="2" charset="2"/>
            </a:endParaRPr>
          </a:p>
          <a:p>
            <a:r>
              <a:rPr lang="cs-CZ" dirty="0" smtClean="0">
                <a:sym typeface="Wingdings" pitchFamily="2" charset="2"/>
              </a:rPr>
              <a:t>Důraz</a:t>
            </a:r>
          </a:p>
          <a:p>
            <a:pPr lvl="1"/>
            <a:r>
              <a:rPr lang="cs-CZ" dirty="0" smtClean="0">
                <a:sym typeface="Wingdings" pitchFamily="2" charset="2"/>
              </a:rPr>
              <a:t>Získání prakticky využitelných vědomostí</a:t>
            </a:r>
          </a:p>
          <a:p>
            <a:pPr lvl="1"/>
            <a:r>
              <a:rPr lang="cs-CZ" dirty="0" smtClean="0">
                <a:sym typeface="Wingdings" pitchFamily="2" charset="2"/>
              </a:rPr>
              <a:t>Postřehy z praxe</a:t>
            </a:r>
          </a:p>
          <a:p>
            <a:pPr lvl="1"/>
            <a:r>
              <a:rPr lang="cs-CZ" dirty="0" smtClean="0">
                <a:sym typeface="Wingdings" pitchFamily="2" charset="2"/>
              </a:rPr>
              <a:t>Propojení znalostí z mnoha jiných předmětů do celkového obrázku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9831936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Předmět je určen pro ty, kteří se chtějí něco naučit</a:t>
            </a:r>
            <a:endParaRPr lang="cs-CZ" dirty="0"/>
          </a:p>
        </p:txBody>
      </p:sp>
      <p:sp>
        <p:nvSpPr>
          <p:cNvPr id="2" name="Vertical Tex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Učit se musí každý sám (</a:t>
            </a:r>
            <a:r>
              <a:rPr lang="cs-CZ" dirty="0" err="1" smtClean="0"/>
              <a:t>learn</a:t>
            </a:r>
            <a:r>
              <a:rPr lang="cs-CZ" dirty="0" smtClean="0"/>
              <a:t>), já vám mohu jen pomoci (</a:t>
            </a:r>
            <a:r>
              <a:rPr lang="cs-CZ" dirty="0" err="1" smtClean="0"/>
              <a:t>teach</a:t>
            </a:r>
            <a:r>
              <a:rPr lang="cs-CZ" dirty="0" smtClean="0"/>
              <a:t>)</a:t>
            </a:r>
          </a:p>
          <a:p>
            <a:r>
              <a:rPr lang="cs-CZ" dirty="0" smtClean="0"/>
              <a:t>Můžeme diskutovat o tom, co se chcete naučit, obsah předmětu lze částečně </a:t>
            </a:r>
            <a:r>
              <a:rPr lang="cs-CZ" dirty="0" smtClean="0"/>
              <a:t>přizpůsobit</a:t>
            </a:r>
          </a:p>
          <a:p>
            <a:endParaRPr lang="cs-CZ" dirty="0" smtClean="0"/>
          </a:p>
          <a:p>
            <a:r>
              <a:rPr lang="cs-CZ" dirty="0" smtClean="0"/>
              <a:t>Mnozí máte poslední šanci (v 5. ročníku) se něco zadarmo naučit, tak to využijte! 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631D0-D205-4EDC-82C7-BBD02D43C700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7980449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Organiza</a:t>
            </a:r>
            <a:r>
              <a:rPr lang="cs-CZ" dirty="0" smtClean="0"/>
              <a:t>ční záležitosti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561224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Systémová integrace</a:t>
            </a:r>
            <a:r>
              <a:rPr lang="en-US" dirty="0" smtClean="0"/>
              <a:t> vs. KIV/SI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Ekonomicko-manažerská témata</a:t>
            </a:r>
          </a:p>
          <a:p>
            <a:r>
              <a:rPr lang="cs-CZ" dirty="0" smtClean="0"/>
              <a:t>Projektovo-manažerská témata</a:t>
            </a:r>
          </a:p>
          <a:p>
            <a:r>
              <a:rPr lang="cs-CZ" dirty="0" smtClean="0"/>
              <a:t>Provozní témata</a:t>
            </a:r>
          </a:p>
          <a:p>
            <a:r>
              <a:rPr lang="cs-CZ" dirty="0" smtClean="0"/>
              <a:t>Technologická témata</a:t>
            </a:r>
          </a:p>
          <a:p>
            <a:r>
              <a:rPr lang="en-US" dirty="0" smtClean="0"/>
              <a:t>Integra</a:t>
            </a:r>
            <a:r>
              <a:rPr lang="cs-CZ" dirty="0" smtClean="0"/>
              <a:t>ční témata</a:t>
            </a:r>
          </a:p>
          <a:p>
            <a:r>
              <a:rPr lang="cs-CZ" dirty="0" err="1" smtClean="0"/>
              <a:t>Vývojářská</a:t>
            </a:r>
            <a:r>
              <a:rPr lang="cs-CZ" dirty="0" smtClean="0"/>
              <a:t> témata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7348625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systémové integrace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363"/>
              </a:spcAft>
            </a:pPr>
            <a:r>
              <a:rPr lang="cs-CZ" dirty="0" smtClean="0"/>
              <a:t>cílem z hlediska podniku je vytvoření a permanentní údržba integrovaného informačního systému, který optimálně využívá potenciálu dostupných informačních technologií k maximální podpoře podnikových cílů</a:t>
            </a:r>
          </a:p>
          <a:p>
            <a:pPr>
              <a:spcAft>
                <a:spcPts val="363"/>
              </a:spcAft>
              <a:buNone/>
            </a:pPr>
            <a:endParaRPr lang="cs-CZ" dirty="0" smtClean="0"/>
          </a:p>
          <a:p>
            <a:pPr>
              <a:spcAft>
                <a:spcPts val="363"/>
              </a:spcAft>
            </a:pPr>
            <a:r>
              <a:rPr lang="cs-CZ" dirty="0" smtClean="0"/>
              <a:t>zajištění </a:t>
            </a:r>
            <a:r>
              <a:rPr lang="cs-CZ" dirty="0" smtClean="0"/>
              <a:t>efektivní podpory podnikových cílů a podnikových procesů pomocí integrovaných informačních procesů, informačních služeb a informačních a komunikačních technologií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14501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předmětu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Dát vám přehled o „šířce“ podnikového IT</a:t>
            </a:r>
          </a:p>
          <a:p>
            <a:r>
              <a:rPr lang="cs-CZ" dirty="0" smtClean="0"/>
              <a:t>Terminologie podnikového IT</a:t>
            </a:r>
          </a:p>
          <a:p>
            <a:r>
              <a:rPr lang="cs-CZ" dirty="0" smtClean="0"/>
              <a:t>Seznámení s </a:t>
            </a:r>
            <a:r>
              <a:rPr lang="cs-CZ" dirty="0" err="1" smtClean="0"/>
              <a:t>enterprise</a:t>
            </a:r>
            <a:r>
              <a:rPr lang="cs-CZ" dirty="0" smtClean="0"/>
              <a:t> technologiemi</a:t>
            </a:r>
          </a:p>
          <a:p>
            <a:r>
              <a:rPr lang="cs-CZ" dirty="0" smtClean="0"/>
              <a:t>Integrační technologie</a:t>
            </a:r>
          </a:p>
          <a:p>
            <a:r>
              <a:rPr lang="cs-CZ" dirty="0" smtClean="0"/>
              <a:t>Dokumenty nabídky, poptávky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636292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amond Grid 16x9">
  <a:themeElements>
    <a:clrScheme name="Custom 2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00B0F0"/>
      </a:accent1>
      <a:accent2>
        <a:srgbClr val="B2B2B2"/>
      </a:accent2>
      <a:accent3>
        <a:srgbClr val="4F91A1"/>
      </a:accent3>
      <a:accent4>
        <a:srgbClr val="FF0000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15_4109default" id="{E728D685-11FC-4812-BA85-57AC6F9C9F40}" vid="{BC4E008B-95FF-4815-904E-143A8EDFC1D4}"/>
    </a:ext>
  </a:extLst>
</a:theme>
</file>

<file path=ppt/theme/theme2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7087C0F-7449-45C4-B248-63D02665BF1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TC103457444[[fn=Basis]]</Template>
  <TotalTime>0</TotalTime>
  <Words>794</Words>
  <Application>Microsoft Office PowerPoint</Application>
  <PresentationFormat>Vlastní</PresentationFormat>
  <Paragraphs>203</Paragraphs>
  <Slides>34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5" baseType="lpstr">
      <vt:lpstr>Diamond Grid 16x9</vt:lpstr>
      <vt:lpstr>KIV/SI</vt:lpstr>
      <vt:lpstr>Systémová integrace</vt:lpstr>
      <vt:lpstr>J.V. - představení</vt:lpstr>
      <vt:lpstr>KIV/SI 2015/2016</vt:lpstr>
      <vt:lpstr>Předmět je určen pro ty, kteří se chtějí něco naučit</vt:lpstr>
      <vt:lpstr>Organizační záležitosti</vt:lpstr>
      <vt:lpstr>Systémová integrace vs. KIV/SI</vt:lpstr>
      <vt:lpstr>Cíl systémové integrace</vt:lpstr>
      <vt:lpstr>Cíl předmětu</vt:lpstr>
      <vt:lpstr>Přednášky</vt:lpstr>
      <vt:lpstr>Cvičení</vt:lpstr>
      <vt:lpstr>Tak trochu jiný předmět, než jste čekali…</vt:lpstr>
      <vt:lpstr>Mise KIV/SI 2012-2015</vt:lpstr>
      <vt:lpstr>Vize KIV/SI 2016</vt:lpstr>
      <vt:lpstr>Proč???</vt:lpstr>
      <vt:lpstr>Pravidla</vt:lpstr>
      <vt:lpstr>Aktivní účast na přednáškách je povinná</vt:lpstr>
      <vt:lpstr>Forma komunikace</vt:lpstr>
      <vt:lpstr>Student chodí na přednášku připraven</vt:lpstr>
      <vt:lpstr>Student aktivně přispívá k obsahu předmětu v komunitě KIV/SI</vt:lpstr>
      <vt:lpstr>Focení, nahrávání a sdílení je povoleno!</vt:lpstr>
      <vt:lpstr>Jmenovky</vt:lpstr>
      <vt:lpstr>Twitter</vt:lpstr>
      <vt:lpstr>Speciální role na přednáškách</vt:lpstr>
      <vt:lpstr>Otevřená komunikace</vt:lpstr>
      <vt:lpstr>Pravidla moštárny…</vt:lpstr>
      <vt:lpstr>Přestávka</vt:lpstr>
      <vt:lpstr>Cvičení</vt:lpstr>
      <vt:lpstr>Aktivity během cvičení</vt:lpstr>
      <vt:lpstr>Rešerše</vt:lpstr>
      <vt:lpstr>Rešerše – struktura „10 slajdů“</vt:lpstr>
      <vt:lpstr>Studie – poptávka - nabídka</vt:lpstr>
      <vt:lpstr>Hry</vt:lpstr>
      <vt:lpstr>Zapojení do online komunity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2014-02-09T19:57:09Z</dcterms:created>
  <dcterms:modified xsi:type="dcterms:W3CDTF">2016-02-16T05:18:28Z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TC030310159991</vt:lpwstr>
  </property>
</Properties>
</file>