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4" r:id="rId7"/>
    <p:sldId id="265" r:id="rId8"/>
    <p:sldId id="266" r:id="rId9"/>
    <p:sldId id="268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9F139-597B-4712-B036-323A7622554F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545DC-D270-4CEB-840D-800DF09EF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54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64114053-ED17-4B76-B047-C18312712467}" type="slidenum">
              <a:rPr lang="en-US" b="0">
                <a:solidFill>
                  <a:srgbClr val="000000"/>
                </a:solidFill>
              </a:rPr>
              <a:pPr eaLnBrk="1" hangingPunct="1"/>
              <a:t>7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1000" smtClean="0"/>
          </a:p>
        </p:txBody>
      </p:sp>
    </p:spTree>
    <p:extLst>
      <p:ext uri="{BB962C8B-B14F-4D97-AF65-F5344CB8AC3E}">
        <p14:creationId xmlns:p14="http://schemas.microsoft.com/office/powerpoint/2010/main" val="171257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0" y="0"/>
            <a:ext cx="1588" cy="42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05DB8A71-358F-437D-BBC0-90B2FE2A0187}" type="slidenum">
              <a:rPr lang="en-US" b="0">
                <a:solidFill>
                  <a:srgbClr val="000000"/>
                </a:solidFill>
              </a:rPr>
              <a:pPr eaLnBrk="1" hangingPunct="1"/>
              <a:t>8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700" smtClean="0"/>
              <a:t>A pool in BPMN is a process.  So, in this diagram there are two pools representing two processes that communicate through messages.  These can be Web Services calls and are represented in BPMN as Message Flows.</a:t>
            </a:r>
          </a:p>
          <a:p>
            <a:pPr>
              <a:lnSpc>
                <a:spcPct val="80000"/>
              </a:lnSpc>
            </a:pPr>
            <a:r>
              <a:rPr lang="en-US" sz="700" smtClean="0"/>
              <a:t>With the P8 4.0 release, FileNet Process Designer supports XPDL as a standard format.</a:t>
            </a:r>
          </a:p>
          <a:p>
            <a:pPr>
              <a:lnSpc>
                <a:spcPct val="80000"/>
              </a:lnSpc>
            </a:pPr>
            <a:r>
              <a:rPr lang="en-US" sz="700" smtClean="0"/>
              <a:t>This enables support for what we call Workflow Collections.  These are workflow processes that are inter-related.</a:t>
            </a:r>
          </a:p>
          <a:p>
            <a:pPr>
              <a:lnSpc>
                <a:spcPct val="80000"/>
              </a:lnSpc>
            </a:pPr>
            <a:r>
              <a:rPr lang="en-US" sz="700" smtClean="0"/>
              <a:t>So, in the example, where there are two pools in the Visio process being modeled; when exported, they will come into FileNet Process Designer as a Workflow Collection that has two processes: Main New Account Opening Process and </a:t>
            </a:r>
          </a:p>
        </p:txBody>
      </p:sp>
    </p:spTree>
    <p:extLst>
      <p:ext uri="{BB962C8B-B14F-4D97-AF65-F5344CB8AC3E}">
        <p14:creationId xmlns:p14="http://schemas.microsoft.com/office/powerpoint/2010/main" val="41417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318" y="871539"/>
            <a:ext cx="10993967" cy="4984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776414"/>
            <a:ext cx="5082117" cy="39020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9718" y="1776414"/>
            <a:ext cx="5082116" cy="39020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205318" y="6500814"/>
            <a:ext cx="1341967" cy="320675"/>
          </a:xfrm>
        </p:spPr>
        <p:txBody>
          <a:bodyPr/>
          <a:lstStyle>
            <a:lvl1pPr>
              <a:defRPr/>
            </a:lvl1pPr>
          </a:lstStyle>
          <a:p>
            <a:fld id="{8B9A8B0C-AAA8-4253-BBE6-BAC1F3286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339"/>
      </p:ext>
    </p:extLst>
  </p:cSld>
  <p:clrMapOvr>
    <a:masterClrMapping/>
  </p:clrMapOvr>
  <p:transition spd="med" advClick="0"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krasny@pilscom.cz" TargetMode="External"/><Relationship Id="rId2" Type="http://schemas.openxmlformats.org/officeDocument/2006/relationships/hyperlink" Target="mailto:info@pilsco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lscom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CMS Systémy – </a:t>
            </a:r>
            <a:r>
              <a:rPr lang="cs-CZ" sz="2800" dirty="0" smtClean="0"/>
              <a:t>vývoj a praxe</a:t>
            </a:r>
            <a:endParaRPr lang="cs-CZ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Vladislav krásný</a:t>
            </a:r>
          </a:p>
          <a:p>
            <a:r>
              <a:rPr lang="cs-CZ" dirty="0" err="1" smtClean="0"/>
              <a:t>PilsCom</a:t>
            </a:r>
            <a:r>
              <a:rPr lang="cs-CZ" dirty="0" smtClean="0"/>
              <a:t>, s.r.o.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Specializované systémy na míru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účel příklad: Systém schvalování Hypotečních úvěrů</a:t>
            </a:r>
          </a:p>
          <a:p>
            <a:r>
              <a:rPr lang="cs-CZ" dirty="0" smtClean="0"/>
              <a:t>Oblasti řešení:</a:t>
            </a:r>
          </a:p>
          <a:p>
            <a:pPr lvl="1"/>
            <a:r>
              <a:rPr lang="cs-CZ" dirty="0" smtClean="0"/>
              <a:t>Návrh systému</a:t>
            </a:r>
          </a:p>
          <a:p>
            <a:pPr lvl="1"/>
            <a:r>
              <a:rPr lang="cs-CZ" dirty="0" smtClean="0"/>
              <a:t>Digitalizace</a:t>
            </a:r>
          </a:p>
          <a:p>
            <a:pPr lvl="1"/>
            <a:r>
              <a:rPr lang="cs-CZ" dirty="0" smtClean="0"/>
              <a:t>Vstup vlastních dokumentů</a:t>
            </a:r>
          </a:p>
          <a:p>
            <a:pPr lvl="1"/>
            <a:r>
              <a:rPr lang="cs-CZ" dirty="0" smtClean="0"/>
              <a:t>Vstup externích dokumentů</a:t>
            </a:r>
          </a:p>
          <a:p>
            <a:pPr lvl="1"/>
            <a:r>
              <a:rPr lang="cs-CZ" dirty="0" smtClean="0"/>
              <a:t>Generování dokumentů</a:t>
            </a:r>
          </a:p>
          <a:p>
            <a:pPr lvl="1"/>
            <a:r>
              <a:rPr lang="cs-CZ" dirty="0" smtClean="0"/>
              <a:t>Péče o životní cyklus </a:t>
            </a:r>
          </a:p>
          <a:p>
            <a:pPr lvl="1"/>
            <a:r>
              <a:rPr lang="cs-CZ" dirty="0" smtClean="0"/>
              <a:t>Bezpečnost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6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Průřezové aplikace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Spisová služba</a:t>
            </a:r>
          </a:p>
          <a:p>
            <a:r>
              <a:rPr lang="cs-CZ" dirty="0" smtClean="0"/>
              <a:t>Oběhy faktur, objednávek</a:t>
            </a:r>
          </a:p>
          <a:p>
            <a:r>
              <a:rPr lang="cs-CZ" dirty="0" smtClean="0"/>
              <a:t>Publikace  na internet</a:t>
            </a:r>
          </a:p>
          <a:p>
            <a:r>
              <a:rPr lang="cs-CZ" dirty="0" smtClean="0"/>
              <a:t>Napojení na datové schránky</a:t>
            </a:r>
          </a:p>
          <a:p>
            <a:r>
              <a:rPr lang="cs-CZ" dirty="0" smtClean="0"/>
              <a:t>Frankovací stroje …….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5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situace u nás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Datové schránky</a:t>
            </a:r>
          </a:p>
          <a:p>
            <a:r>
              <a:rPr lang="cs-CZ" dirty="0" smtClean="0"/>
              <a:t>Základní registry</a:t>
            </a:r>
          </a:p>
          <a:p>
            <a:r>
              <a:rPr lang="cs-CZ" dirty="0" smtClean="0"/>
              <a:t>Národní standard ESS</a:t>
            </a:r>
          </a:p>
          <a:p>
            <a:r>
              <a:rPr lang="cs-CZ" dirty="0" smtClean="0"/>
              <a:t>Podpisy a razítka</a:t>
            </a:r>
          </a:p>
          <a:p>
            <a:r>
              <a:rPr lang="cs-CZ" dirty="0" smtClean="0"/>
              <a:t>Průkaznost dokumentu</a:t>
            </a:r>
          </a:p>
          <a:p>
            <a:r>
              <a:rPr lang="cs-CZ" dirty="0" smtClean="0"/>
              <a:t>Kompatibilita s 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4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PilsCom</a:t>
            </a:r>
            <a:r>
              <a:rPr lang="cs-CZ" dirty="0" smtClean="0"/>
              <a:t>, s.r.o.</a:t>
            </a:r>
          </a:p>
          <a:p>
            <a:r>
              <a:rPr lang="cs-CZ" dirty="0" smtClean="0">
                <a:hlinkClick r:id="rId2"/>
              </a:rPr>
              <a:t>info@pilscom.cz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vkrasny@pilscom.cz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www.pilscom.cz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7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 vzniku – potřeba systému</a:t>
            </a:r>
          </a:p>
          <a:p>
            <a:r>
              <a:rPr lang="cs-CZ" dirty="0" smtClean="0"/>
              <a:t>Nástroje a jejich vývoj</a:t>
            </a:r>
          </a:p>
          <a:p>
            <a:r>
              <a:rPr lang="cs-CZ" dirty="0" smtClean="0"/>
              <a:t>Systémy na míru</a:t>
            </a:r>
          </a:p>
          <a:p>
            <a:r>
              <a:rPr lang="cs-CZ" dirty="0" smtClean="0"/>
              <a:t>Systémy průřezové</a:t>
            </a:r>
          </a:p>
          <a:p>
            <a:r>
              <a:rPr lang="cs-CZ" dirty="0" smtClean="0"/>
              <a:t>Situace u nás (podařené i nepodařené projekty)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4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vzniku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Obch.rejstřík</a:t>
            </a:r>
            <a:r>
              <a:rPr lang="cs-CZ" dirty="0" smtClean="0"/>
              <a:t> - vydávání výpisů</a:t>
            </a:r>
          </a:p>
          <a:p>
            <a:r>
              <a:rPr lang="cs-CZ" dirty="0" smtClean="0"/>
              <a:t>Okolnosti vzniku použitá technika</a:t>
            </a:r>
          </a:p>
          <a:p>
            <a:r>
              <a:rPr lang="cs-CZ" dirty="0" smtClean="0"/>
              <a:t>Návrh databáze – smíšeny údaje strukturované, časové a grafické</a:t>
            </a:r>
          </a:p>
          <a:p>
            <a:r>
              <a:rPr lang="cs-CZ" dirty="0" smtClean="0"/>
              <a:t>Absence evidence stavu při vydání</a:t>
            </a:r>
          </a:p>
          <a:p>
            <a:r>
              <a:rPr lang="cs-CZ" dirty="0"/>
              <a:t>Š</a:t>
            </a:r>
            <a:r>
              <a:rPr lang="cs-CZ" dirty="0" smtClean="0"/>
              <a:t>patně uchovaná vizuální podoba</a:t>
            </a:r>
          </a:p>
          <a:p>
            <a:r>
              <a:rPr lang="cs-CZ" dirty="0" smtClean="0"/>
              <a:t>Provizorní řešení přínosy a nedostatky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1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a jejich vývoj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Možnosti a situace v polovině devadesátých let</a:t>
            </a:r>
          </a:p>
          <a:p>
            <a:r>
              <a:rPr lang="cs-CZ" dirty="0" smtClean="0"/>
              <a:t>Koncentrace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3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číslo snímku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0EBAAFEC-369F-4303-A8FC-238D62376329}" type="slidenum">
              <a:rPr lang="en-US" sz="800" b="0">
                <a:solidFill>
                  <a:schemeClr val="tx1"/>
                </a:solidFill>
              </a:rPr>
              <a:pPr eaLnBrk="1" hangingPunct="1"/>
              <a:t>5</a:t>
            </a:fld>
            <a:endParaRPr lang="en-US" sz="800" b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600200"/>
          <a:ext cx="338455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6392167" imgH="6020640" progId="PBrush">
                  <p:embed/>
                </p:oleObj>
              </mc:Choice>
              <mc:Fallback>
                <p:oleObj name="Bitmap Image" r:id="rId3" imgW="6392167" imgH="602064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3384550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Gartner – </a:t>
            </a:r>
            <a:r>
              <a:rPr lang="en-US" smtClean="0"/>
              <a:t>ECM evolution</a:t>
            </a:r>
            <a:r>
              <a:rPr lang="cs-CZ" smtClean="0"/>
              <a:t>2007 - 2009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48188" y="1455739"/>
          <a:ext cx="3529012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5" imgW="6439799" imgH="6076190" progId="PBrush">
                  <p:embed/>
                </p:oleObj>
              </mc:Choice>
              <mc:Fallback>
                <p:oleObj name="Bitmap Image" r:id="rId5" imgW="6439799" imgH="60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1455739"/>
                        <a:ext cx="3529012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423151" y="1455739"/>
          <a:ext cx="310197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7" imgW="3677163" imgH="3924848" progId="PBrush">
                  <p:embed/>
                </p:oleObj>
              </mc:Choice>
              <mc:Fallback>
                <p:oleObj name="Bitmap Image" r:id="rId7" imgW="3677163" imgH="39248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1" y="1455739"/>
                        <a:ext cx="3101975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676525" y="50561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cs-CZ" sz="1800"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729288" y="51292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cs-CZ" sz="1800"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8653463" y="51292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cs-CZ" sz="1800">
                <a:cs typeface="Arial" panose="020B0604020202020204" pitchFamily="34" charset="0"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2444655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kern="1200" dirty="0" smtClean="0"/>
              <a:t>Uživatelské prostředí</a:t>
            </a:r>
            <a:endParaRPr lang="cs-CZ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10579BDC-AA92-44EB-8AC3-EED7F535211A}" type="slidenum">
              <a:rPr lang="en-US" sz="800" b="0">
                <a:solidFill>
                  <a:schemeClr val="tx1"/>
                </a:solidFill>
              </a:rPr>
              <a:pPr eaLnBrk="1" hangingPunct="1"/>
              <a:t>6</a:t>
            </a:fld>
            <a:endParaRPr lang="en-US" sz="800" b="0">
              <a:solidFill>
                <a:schemeClr val="tx1"/>
              </a:solidFill>
            </a:endParaRPr>
          </a:p>
        </p:txBody>
      </p:sp>
      <p:pic>
        <p:nvPicPr>
          <p:cNvPr id="9221" name="Picture 3" descr="C:\Documents and Settings\Administrator\Desktop\datacap_fastd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652463"/>
            <a:ext cx="45720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ocuments and Settings\Administrator\Desktop\filene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3543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C:\Documents and Settings\Administrator\Desktop\DStudi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676401"/>
            <a:ext cx="43053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F45A0110-FA81-4DB6-A1FC-3B505C60FE81}" type="slidenum">
              <a:rPr lang="en-US" sz="800" b="0">
                <a:solidFill>
                  <a:schemeClr val="tx1"/>
                </a:solidFill>
              </a:rPr>
              <a:pPr eaLnBrk="1" hangingPunct="1"/>
              <a:t>7</a:t>
            </a:fld>
            <a:endParaRPr lang="en-US" sz="8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229600" cy="808038"/>
          </a:xfrm>
        </p:spPr>
        <p:txBody>
          <a:bodyPr/>
          <a:lstStyle/>
          <a:p>
            <a:pPr eaLnBrk="1" hangingPunct="1"/>
            <a:r>
              <a:rPr lang="en-US" smtClean="0"/>
              <a:t>Business Process Management</a:t>
            </a: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 rot="-2101535">
            <a:off x="5623471" y="3574989"/>
            <a:ext cx="544799" cy="525074"/>
            <a:chOff x="2669" y="1992"/>
            <a:chExt cx="278" cy="268"/>
          </a:xfrm>
        </p:grpSpPr>
        <p:sp>
          <p:nvSpPr>
            <p:cNvPr id="84996" name="AutoShape 4"/>
            <p:cNvSpPr>
              <a:spLocks noChangeArrowheads="1"/>
            </p:cNvSpPr>
            <p:nvPr/>
          </p:nvSpPr>
          <p:spPr bwMode="auto">
            <a:xfrm>
              <a:off x="2742" y="1995"/>
              <a:ext cx="133" cy="265"/>
            </a:xfrm>
            <a:custGeom>
              <a:avLst/>
              <a:gdLst>
                <a:gd name="G0" fmla="+- -5898241 0 0"/>
                <a:gd name="G1" fmla="+- 9342194 0 0"/>
                <a:gd name="G2" fmla="+- -5898241 0 9342194"/>
                <a:gd name="G3" fmla="+- 10800 0 0"/>
                <a:gd name="G4" fmla="+- 0 0 -589824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678 0 0"/>
                <a:gd name="G9" fmla="+- 0 0 9342194"/>
                <a:gd name="G10" fmla="+- 4678 0 2700"/>
                <a:gd name="G11" fmla="cos G10 -5898241"/>
                <a:gd name="G12" fmla="sin G10 -5898241"/>
                <a:gd name="G13" fmla="cos 13500 -5898241"/>
                <a:gd name="G14" fmla="sin 13500 -5898241"/>
                <a:gd name="G15" fmla="+- G11 10800 0"/>
                <a:gd name="G16" fmla="+- G12 10800 0"/>
                <a:gd name="G17" fmla="+- G13 10800 0"/>
                <a:gd name="G18" fmla="+- G14 10800 0"/>
                <a:gd name="G19" fmla="*/ 4678 1 2"/>
                <a:gd name="G20" fmla="+- G19 5400 0"/>
                <a:gd name="G21" fmla="cos G20 -5898241"/>
                <a:gd name="G22" fmla="sin G20 -5898241"/>
                <a:gd name="G23" fmla="+- G21 10800 0"/>
                <a:gd name="G24" fmla="+- G12 G23 G22"/>
                <a:gd name="G25" fmla="+- G22 G23 G11"/>
                <a:gd name="G26" fmla="cos 10800 -5898241"/>
                <a:gd name="G27" fmla="sin 10800 -5898241"/>
                <a:gd name="G28" fmla="cos 4678 -5898241"/>
                <a:gd name="G29" fmla="sin 4678 -589824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342194"/>
                <a:gd name="G36" fmla="sin G34 9342194"/>
                <a:gd name="G37" fmla="+/ 9342194 -589824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678 G39"/>
                <a:gd name="G43" fmla="sin 467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15 w 21600"/>
                <a:gd name="T5" fmla="*/ 6019 h 21600"/>
                <a:gd name="T6" fmla="*/ 4656 w 21600"/>
                <a:gd name="T7" fmla="*/ 15505 h 21600"/>
                <a:gd name="T8" fmla="*/ 6605 w 21600"/>
                <a:gd name="T9" fmla="*/ 8729 h 21600"/>
                <a:gd name="T10" fmla="*/ 10799 w 21600"/>
                <a:gd name="T11" fmla="*/ -2700 h 21600"/>
                <a:gd name="T12" fmla="*/ 16560 w 21600"/>
                <a:gd name="T13" fmla="*/ 3061 h 21600"/>
                <a:gd name="T14" fmla="*/ 10799 w 21600"/>
                <a:gd name="T15" fmla="*/ 882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99" y="6122"/>
                  </a:moveTo>
                  <a:cubicBezTo>
                    <a:pt x="8216" y="6122"/>
                    <a:pt x="6122" y="8216"/>
                    <a:pt x="6122" y="10799"/>
                  </a:cubicBezTo>
                  <a:cubicBezTo>
                    <a:pt x="6121" y="11828"/>
                    <a:pt x="6460" y="12828"/>
                    <a:pt x="7086" y="13644"/>
                  </a:cubicBezTo>
                  <a:lnTo>
                    <a:pt x="2225" y="17367"/>
                  </a:lnTo>
                  <a:cubicBezTo>
                    <a:pt x="782" y="15482"/>
                    <a:pt x="0" y="13174"/>
                    <a:pt x="0" y="10800"/>
                  </a:cubicBezTo>
                  <a:cubicBezTo>
                    <a:pt x="-1" y="4835"/>
                    <a:pt x="4835" y="0"/>
                    <a:pt x="10799" y="0"/>
                  </a:cubicBezTo>
                  <a:lnTo>
                    <a:pt x="10799" y="-2700"/>
                  </a:lnTo>
                  <a:lnTo>
                    <a:pt x="16560" y="3061"/>
                  </a:lnTo>
                  <a:lnTo>
                    <a:pt x="10799" y="8822"/>
                  </a:lnTo>
                  <a:lnTo>
                    <a:pt x="10799" y="6122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buFont typeface="StarSymbol"/>
                <a:buNone/>
                <a:defRPr/>
              </a:pPr>
              <a:endParaRPr lang="en-US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auto">
            <a:xfrm rot="13798330">
              <a:off x="2735" y="1996"/>
              <a:ext cx="133" cy="265"/>
            </a:xfrm>
            <a:custGeom>
              <a:avLst/>
              <a:gdLst>
                <a:gd name="G0" fmla="+- -5188874 0 0"/>
                <a:gd name="G1" fmla="+- 10314106 0 0"/>
                <a:gd name="G2" fmla="+- -5188874 0 10314106"/>
                <a:gd name="G3" fmla="+- 10800 0 0"/>
                <a:gd name="G4" fmla="+- 0 0 -51888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648 0 0"/>
                <a:gd name="G9" fmla="+- 0 0 10314106"/>
                <a:gd name="G10" fmla="+- 4648 0 2700"/>
                <a:gd name="G11" fmla="cos G10 -5188874"/>
                <a:gd name="G12" fmla="sin G10 -5188874"/>
                <a:gd name="G13" fmla="cos 13500 -5188874"/>
                <a:gd name="G14" fmla="sin 13500 -5188874"/>
                <a:gd name="G15" fmla="+- G11 10800 0"/>
                <a:gd name="G16" fmla="+- G12 10800 0"/>
                <a:gd name="G17" fmla="+- G13 10800 0"/>
                <a:gd name="G18" fmla="+- G14 10800 0"/>
                <a:gd name="G19" fmla="*/ 4648 1 2"/>
                <a:gd name="G20" fmla="+- G19 5400 0"/>
                <a:gd name="G21" fmla="cos G20 -5188874"/>
                <a:gd name="G22" fmla="sin G20 -5188874"/>
                <a:gd name="G23" fmla="+- G21 10800 0"/>
                <a:gd name="G24" fmla="+- G12 G23 G22"/>
                <a:gd name="G25" fmla="+- G22 G23 G11"/>
                <a:gd name="G26" fmla="cos 10800 -5188874"/>
                <a:gd name="G27" fmla="sin 10800 -5188874"/>
                <a:gd name="G28" fmla="cos 4648 -5188874"/>
                <a:gd name="G29" fmla="sin 4648 -51888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314106"/>
                <a:gd name="G36" fmla="sin G34 10314106"/>
                <a:gd name="G37" fmla="+/ 10314106 -51888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648 G39"/>
                <a:gd name="G43" fmla="sin 464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418 w 21600"/>
                <a:gd name="T5" fmla="*/ 3988 h 21600"/>
                <a:gd name="T6" fmla="*/ 3670 w 21600"/>
                <a:gd name="T7" fmla="*/ 13770 h 21600"/>
                <a:gd name="T8" fmla="*/ 7193 w 21600"/>
                <a:gd name="T9" fmla="*/ 7868 h 21600"/>
                <a:gd name="T10" fmla="*/ 13335 w 21600"/>
                <a:gd name="T11" fmla="*/ -2460 h 21600"/>
                <a:gd name="T12" fmla="*/ 17923 w 21600"/>
                <a:gd name="T13" fmla="*/ 4298 h 21600"/>
                <a:gd name="T14" fmla="*/ 11165 w 21600"/>
                <a:gd name="T15" fmla="*/ 888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672" y="6234"/>
                  </a:moveTo>
                  <a:cubicBezTo>
                    <a:pt x="11385" y="6179"/>
                    <a:pt x="11092" y="6152"/>
                    <a:pt x="10800" y="6152"/>
                  </a:cubicBezTo>
                  <a:cubicBezTo>
                    <a:pt x="8232" y="6152"/>
                    <a:pt x="6152" y="8232"/>
                    <a:pt x="6152" y="10800"/>
                  </a:cubicBezTo>
                  <a:cubicBezTo>
                    <a:pt x="6151" y="11413"/>
                    <a:pt x="6273" y="12021"/>
                    <a:pt x="6509" y="12587"/>
                  </a:cubicBezTo>
                  <a:lnTo>
                    <a:pt x="830" y="14953"/>
                  </a:lnTo>
                  <a:cubicBezTo>
                    <a:pt x="282" y="13637"/>
                    <a:pt x="0" y="1222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1480" y="-1"/>
                    <a:pt x="12159" y="64"/>
                    <a:pt x="12828" y="192"/>
                  </a:cubicBezTo>
                  <a:lnTo>
                    <a:pt x="13335" y="-2460"/>
                  </a:lnTo>
                  <a:lnTo>
                    <a:pt x="17923" y="4298"/>
                  </a:lnTo>
                  <a:lnTo>
                    <a:pt x="11165" y="8886"/>
                  </a:lnTo>
                  <a:lnTo>
                    <a:pt x="11672" y="6234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buFont typeface="StarSymbol"/>
                <a:buNone/>
                <a:defRPr/>
              </a:pPr>
              <a:endParaRPr lang="en-US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auto">
            <a:xfrm rot="6284500">
              <a:off x="2748" y="1992"/>
              <a:ext cx="133" cy="265"/>
            </a:xfrm>
            <a:custGeom>
              <a:avLst/>
              <a:gdLst>
                <a:gd name="G0" fmla="+- -5898241 0 0"/>
                <a:gd name="G1" fmla="+- -11796480 0 0"/>
                <a:gd name="G2" fmla="+- -5898241 0 -11796480"/>
                <a:gd name="G3" fmla="+- 10800 0 0"/>
                <a:gd name="G4" fmla="+- 0 0 -589824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678 0 0"/>
                <a:gd name="G9" fmla="+- 0 0 -11796480"/>
                <a:gd name="G10" fmla="+- 4678 0 2700"/>
                <a:gd name="G11" fmla="cos G10 -5898241"/>
                <a:gd name="G12" fmla="sin G10 -5898241"/>
                <a:gd name="G13" fmla="cos 13500 -5898241"/>
                <a:gd name="G14" fmla="sin 13500 -5898241"/>
                <a:gd name="G15" fmla="+- G11 10800 0"/>
                <a:gd name="G16" fmla="+- G12 10800 0"/>
                <a:gd name="G17" fmla="+- G13 10800 0"/>
                <a:gd name="G18" fmla="+- G14 10800 0"/>
                <a:gd name="G19" fmla="*/ 4678 1 2"/>
                <a:gd name="G20" fmla="+- G19 5400 0"/>
                <a:gd name="G21" fmla="cos G20 -5898241"/>
                <a:gd name="G22" fmla="sin G20 -5898241"/>
                <a:gd name="G23" fmla="+- G21 10800 0"/>
                <a:gd name="G24" fmla="+- G12 G23 G22"/>
                <a:gd name="G25" fmla="+- G22 G23 G11"/>
                <a:gd name="G26" fmla="cos 10800 -5898241"/>
                <a:gd name="G27" fmla="sin 10800 -5898241"/>
                <a:gd name="G28" fmla="cos 4678 -5898241"/>
                <a:gd name="G29" fmla="sin 4678 -589824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589824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678 G39"/>
                <a:gd name="G43" fmla="sin 467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163 w 21600"/>
                <a:gd name="T5" fmla="*/ 3163 h 21600"/>
                <a:gd name="T6" fmla="*/ 3061 w 21600"/>
                <a:gd name="T7" fmla="*/ 10800 h 21600"/>
                <a:gd name="T8" fmla="*/ 7492 w 21600"/>
                <a:gd name="T9" fmla="*/ 7492 h 21600"/>
                <a:gd name="T10" fmla="*/ 10799 w 21600"/>
                <a:gd name="T11" fmla="*/ -2700 h 21600"/>
                <a:gd name="T12" fmla="*/ 16560 w 21600"/>
                <a:gd name="T13" fmla="*/ 3061 h 21600"/>
                <a:gd name="T14" fmla="*/ 10799 w 21600"/>
                <a:gd name="T15" fmla="*/ 882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99" y="6122"/>
                  </a:moveTo>
                  <a:cubicBezTo>
                    <a:pt x="8216" y="6122"/>
                    <a:pt x="6122" y="8216"/>
                    <a:pt x="6122" y="10799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799" y="0"/>
                  </a:cubicBezTo>
                  <a:lnTo>
                    <a:pt x="10799" y="-2700"/>
                  </a:lnTo>
                  <a:lnTo>
                    <a:pt x="16560" y="3061"/>
                  </a:lnTo>
                  <a:lnTo>
                    <a:pt x="10799" y="8822"/>
                  </a:lnTo>
                  <a:lnTo>
                    <a:pt x="10799" y="6122"/>
                  </a:lnTo>
                  <a:close/>
                </a:path>
              </a:pathLst>
            </a:cu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buFont typeface="StarSymbol"/>
                <a:buNone/>
                <a:defRPr/>
              </a:pPr>
              <a:endParaRPr lang="en-US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auto">
            <a:xfrm>
              <a:off x="2741" y="1992"/>
              <a:ext cx="133" cy="265"/>
            </a:xfrm>
            <a:custGeom>
              <a:avLst/>
              <a:gdLst>
                <a:gd name="G0" fmla="+- -5898241 0 0"/>
                <a:gd name="G1" fmla="+- -5969913 0 0"/>
                <a:gd name="G2" fmla="+- -5898241 0 -5969913"/>
                <a:gd name="G3" fmla="+- 10800 0 0"/>
                <a:gd name="G4" fmla="+- 0 0 -589824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622 0 0"/>
                <a:gd name="G9" fmla="+- 0 0 -5969913"/>
                <a:gd name="G10" fmla="+- 4622 0 2700"/>
                <a:gd name="G11" fmla="cos G10 -5898241"/>
                <a:gd name="G12" fmla="sin G10 -5898241"/>
                <a:gd name="G13" fmla="cos 13500 -5898241"/>
                <a:gd name="G14" fmla="sin 13500 -5898241"/>
                <a:gd name="G15" fmla="+- G11 10800 0"/>
                <a:gd name="G16" fmla="+- G12 10800 0"/>
                <a:gd name="G17" fmla="+- G13 10800 0"/>
                <a:gd name="G18" fmla="+- G14 10800 0"/>
                <a:gd name="G19" fmla="*/ 4622 1 2"/>
                <a:gd name="G20" fmla="+- G19 5400 0"/>
                <a:gd name="G21" fmla="cos G20 -5898241"/>
                <a:gd name="G22" fmla="sin G20 -5898241"/>
                <a:gd name="G23" fmla="+- G21 10800 0"/>
                <a:gd name="G24" fmla="+- G12 G23 G22"/>
                <a:gd name="G25" fmla="+- G22 G23 G11"/>
                <a:gd name="G26" fmla="cos 10800 -5898241"/>
                <a:gd name="G27" fmla="sin 10800 -5898241"/>
                <a:gd name="G28" fmla="cos 4622 -5898241"/>
                <a:gd name="G29" fmla="sin 4622 -589824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69913"/>
                <a:gd name="G36" fmla="sin G34 -5969913"/>
                <a:gd name="G37" fmla="+/ -5969913 -589824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622 G39"/>
                <a:gd name="G43" fmla="sin 462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696 w 21600"/>
                <a:gd name="T5" fmla="*/ 0 h 21600"/>
                <a:gd name="T6" fmla="*/ 10652 w 21600"/>
                <a:gd name="T7" fmla="*/ 3090 h 21600"/>
                <a:gd name="T8" fmla="*/ 10755 w 21600"/>
                <a:gd name="T9" fmla="*/ 6178 h 21600"/>
                <a:gd name="T10" fmla="*/ 10799 w 21600"/>
                <a:gd name="T11" fmla="*/ -2700 h 21600"/>
                <a:gd name="T12" fmla="*/ 16588 w 21600"/>
                <a:gd name="T13" fmla="*/ 3089 h 21600"/>
                <a:gd name="T14" fmla="*/ 10799 w 21600"/>
                <a:gd name="T15" fmla="*/ 887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99" y="6178"/>
                  </a:moveTo>
                  <a:cubicBezTo>
                    <a:pt x="10770" y="6178"/>
                    <a:pt x="10741" y="6178"/>
                    <a:pt x="10711" y="6178"/>
                  </a:cubicBezTo>
                  <a:lnTo>
                    <a:pt x="10593" y="1"/>
                  </a:lnTo>
                  <a:cubicBezTo>
                    <a:pt x="10662" y="0"/>
                    <a:pt x="10731" y="0"/>
                    <a:pt x="10799" y="0"/>
                  </a:cubicBezTo>
                  <a:lnTo>
                    <a:pt x="10799" y="-2700"/>
                  </a:lnTo>
                  <a:lnTo>
                    <a:pt x="16588" y="3089"/>
                  </a:lnTo>
                  <a:lnTo>
                    <a:pt x="10799" y="8878"/>
                  </a:lnTo>
                  <a:lnTo>
                    <a:pt x="10799" y="6178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buFont typeface="StarSymbol"/>
                <a:buNone/>
                <a:defRPr/>
              </a:pPr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1" y="3352800"/>
            <a:ext cx="2513013" cy="1798638"/>
            <a:chOff x="325" y="2120"/>
            <a:chExt cx="1731" cy="1217"/>
          </a:xfrm>
        </p:grpSpPr>
        <p:sp>
          <p:nvSpPr>
            <p:cNvPr id="15380" name="AutoShape 9"/>
            <p:cNvSpPr>
              <a:spLocks noChangeArrowheads="1"/>
            </p:cNvSpPr>
            <p:nvPr/>
          </p:nvSpPr>
          <p:spPr bwMode="auto">
            <a:xfrm>
              <a:off x="325" y="2120"/>
              <a:ext cx="1731" cy="1217"/>
            </a:xfrm>
            <a:prstGeom prst="roundRect">
              <a:avLst>
                <a:gd name="adj" fmla="val 7778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cs-CZ"/>
            </a:p>
          </p:txBody>
        </p:sp>
        <p:pic>
          <p:nvPicPr>
            <p:cNvPr id="15381" name="Picture 10" descr="SimulatorTes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2168"/>
              <a:ext cx="1665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7510463" y="2590800"/>
            <a:ext cx="2887662" cy="992188"/>
            <a:chOff x="3678" y="1693"/>
            <a:chExt cx="1819" cy="625"/>
          </a:xfrm>
        </p:grpSpPr>
        <p:pic>
          <p:nvPicPr>
            <p:cNvPr id="15378" name="Picture 12" descr="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" y="1693"/>
              <a:ext cx="62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5" name="Rectangle 13"/>
            <p:cNvSpPr>
              <a:spLocks noChangeArrowheads="1"/>
            </p:cNvSpPr>
            <p:nvPr/>
          </p:nvSpPr>
          <p:spPr bwMode="auto">
            <a:xfrm>
              <a:off x="4302" y="1857"/>
              <a:ext cx="11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StarSymbol"/>
                <a:buNone/>
                <a:defRPr/>
              </a:pPr>
              <a:r>
                <a:rPr lang="en-US" sz="2400"/>
                <a:t>Automat</a:t>
              </a:r>
              <a:r>
                <a:rPr lang="cs-CZ" sz="2400"/>
                <a:t>izace</a:t>
              </a:r>
              <a:endParaRPr lang="en-US" sz="2400"/>
            </a:p>
          </p:txBody>
        </p:sp>
      </p:grpSp>
      <p:pic>
        <p:nvPicPr>
          <p:cNvPr id="15367" name="Picture 14" descr="Simulate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6" y="1830388"/>
            <a:ext cx="10763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1828801" y="2133601"/>
            <a:ext cx="1803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StarSymbol"/>
              <a:buNone/>
              <a:defRPr/>
            </a:pPr>
            <a:r>
              <a:rPr lang="en-US" sz="2400" dirty="0" err="1"/>
              <a:t>Optim</a:t>
            </a:r>
            <a:r>
              <a:rPr lang="cs-CZ" sz="2400" dirty="0" err="1"/>
              <a:t>alizace</a:t>
            </a:r>
            <a:endParaRPr lang="en-US" sz="2400" dirty="0"/>
          </a:p>
        </p:txBody>
      </p:sp>
      <p:grpSp>
        <p:nvGrpSpPr>
          <p:cNvPr id="15369" name="Group 16"/>
          <p:cNvGrpSpPr>
            <a:grpSpLocks/>
          </p:cNvGrpSpPr>
          <p:nvPr/>
        </p:nvGrpSpPr>
        <p:grpSpPr bwMode="auto">
          <a:xfrm>
            <a:off x="5273675" y="4725989"/>
            <a:ext cx="1466850" cy="1652588"/>
            <a:chOff x="2382" y="3085"/>
            <a:chExt cx="924" cy="1041"/>
          </a:xfrm>
        </p:grpSpPr>
        <p:sp>
          <p:nvSpPr>
            <p:cNvPr id="85009" name="Rectangle 17"/>
            <p:cNvSpPr>
              <a:spLocks noChangeArrowheads="1"/>
            </p:cNvSpPr>
            <p:nvPr/>
          </p:nvSpPr>
          <p:spPr bwMode="auto">
            <a:xfrm>
              <a:off x="2427" y="3835"/>
              <a:ext cx="8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StarSymbol"/>
                <a:buNone/>
                <a:defRPr/>
              </a:pPr>
              <a:r>
                <a:rPr lang="cs-CZ" sz="2400"/>
                <a:t>Simulace</a:t>
              </a:r>
              <a:endParaRPr lang="en-US" sz="2400"/>
            </a:p>
          </p:txBody>
        </p:sp>
        <p:pic>
          <p:nvPicPr>
            <p:cNvPr id="15377" name="Picture 18" descr="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3085"/>
              <a:ext cx="9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953000" y="1219201"/>
            <a:ext cx="2540000" cy="1609725"/>
            <a:chOff x="2408" y="759"/>
            <a:chExt cx="1441" cy="902"/>
          </a:xfrm>
        </p:grpSpPr>
        <p:sp>
          <p:nvSpPr>
            <p:cNvPr id="15374" name="AutoShape 20"/>
            <p:cNvSpPr>
              <a:spLocks noChangeArrowheads="1"/>
            </p:cNvSpPr>
            <p:nvPr/>
          </p:nvSpPr>
          <p:spPr bwMode="auto">
            <a:xfrm>
              <a:off x="2408" y="759"/>
              <a:ext cx="1441" cy="902"/>
            </a:xfrm>
            <a:prstGeom prst="roundRect">
              <a:avLst>
                <a:gd name="adj" fmla="val 7778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cs-CZ"/>
            </a:p>
          </p:txBody>
        </p:sp>
        <p:pic>
          <p:nvPicPr>
            <p:cNvPr id="15375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" y="797"/>
              <a:ext cx="1351" cy="8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858000" y="3886201"/>
            <a:ext cx="1792288" cy="2035175"/>
            <a:chOff x="3495" y="2554"/>
            <a:chExt cx="1129" cy="1282"/>
          </a:xfrm>
        </p:grpSpPr>
        <p:sp>
          <p:nvSpPr>
            <p:cNvPr id="15372" name="AutoShape 23"/>
            <p:cNvSpPr>
              <a:spLocks noChangeArrowheads="1"/>
            </p:cNvSpPr>
            <p:nvPr/>
          </p:nvSpPr>
          <p:spPr bwMode="auto">
            <a:xfrm rot="5400000">
              <a:off x="3419" y="2630"/>
              <a:ext cx="1282" cy="1129"/>
            </a:xfrm>
            <a:prstGeom prst="roundRect">
              <a:avLst>
                <a:gd name="adj" fmla="val 7778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cs-CZ"/>
            </a:p>
          </p:txBody>
        </p:sp>
        <p:pic>
          <p:nvPicPr>
            <p:cNvPr id="15373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587"/>
              <a:ext cx="1071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882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5A6401F2-D915-49A2-9A08-A0E125CEFFD5}" type="slidenum">
              <a:rPr lang="en-US" sz="800" b="0">
                <a:solidFill>
                  <a:schemeClr val="tx1"/>
                </a:solidFill>
              </a:rPr>
              <a:pPr eaLnBrk="1" hangingPunct="1"/>
              <a:t>8</a:t>
            </a:fld>
            <a:endParaRPr lang="en-US" sz="800" b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533400"/>
            <a:ext cx="8328025" cy="685800"/>
          </a:xfrm>
        </p:spPr>
        <p:txBody>
          <a:bodyPr/>
          <a:lstStyle/>
          <a:p>
            <a:pPr eaLnBrk="1" hangingPunct="1"/>
            <a:r>
              <a:rPr lang="en-US" sz="2400"/>
              <a:t>Visio™ </a:t>
            </a:r>
            <a:r>
              <a:rPr lang="en-US" sz="2400">
                <a:sym typeface="Wingdings" panose="05000000000000000000" pitchFamily="2" charset="2"/>
              </a:rPr>
              <a:t> FileNet Process Designer  Visio™</a:t>
            </a:r>
            <a:endParaRPr lang="en-US" sz="2400"/>
          </a:p>
        </p:txBody>
      </p:sp>
      <p:pic>
        <p:nvPicPr>
          <p:cNvPr id="17412" name="Picture 3" descr="Light upward diag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1"/>
            <a:ext cx="48387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1371601"/>
            <a:ext cx="6477000" cy="4303713"/>
            <a:chOff x="1536" y="672"/>
            <a:chExt cx="4080" cy="2711"/>
          </a:xfrm>
        </p:grpSpPr>
        <p:pic>
          <p:nvPicPr>
            <p:cNvPr id="174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12"/>
              <a:ext cx="4080" cy="247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9" name="AutoShape 6" descr="Light upward diagonal"/>
            <p:cNvSpPr>
              <a:spLocks noChangeArrowheads="1"/>
            </p:cNvSpPr>
            <p:nvPr/>
          </p:nvSpPr>
          <p:spPr bwMode="auto">
            <a:xfrm rot="2056617">
              <a:off x="1584" y="672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pattFill prst="ltUpDiag">
              <a:fgClr>
                <a:schemeClr val="hlink"/>
              </a:fgClr>
              <a:bgClr>
                <a:schemeClr val="accent2"/>
              </a:bgClr>
            </a:pattFill>
            <a:ln w="508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cs-CZ"/>
            </a:p>
          </p:txBody>
        </p:sp>
      </p:grpSp>
      <p:pic>
        <p:nvPicPr>
          <p:cNvPr id="4372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752600"/>
            <a:ext cx="5446713" cy="32654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24176" y="3878264"/>
            <a:ext cx="5673725" cy="2778125"/>
            <a:chOff x="576" y="1680"/>
            <a:chExt cx="4176" cy="2640"/>
          </a:xfrm>
        </p:grpSpPr>
        <p:pic>
          <p:nvPicPr>
            <p:cNvPr id="17416" name="Picture 9" descr="Light upward diag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943"/>
              <a:ext cx="3984" cy="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AutoShape 10" descr="Light upward diagonal"/>
            <p:cNvSpPr>
              <a:spLocks noChangeArrowheads="1"/>
            </p:cNvSpPr>
            <p:nvPr/>
          </p:nvSpPr>
          <p:spPr bwMode="auto">
            <a:xfrm rot="7913900">
              <a:off x="3888" y="1680"/>
              <a:ext cx="864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00 h 21600"/>
                <a:gd name="T14" fmla="*/ 18225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pattFill prst="ltUpDiag">
              <a:fgClr>
                <a:schemeClr val="hlink"/>
              </a:fgClr>
              <a:bgClr>
                <a:schemeClr val="accent2"/>
              </a:bgClr>
            </a:pattFill>
            <a:ln w="508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1200" b="1">
                  <a:solidFill>
                    <a:srgbClr val="0006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113294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r>
              <a:rPr lang="cs-CZ" smtClean="0"/>
              <a:t>IBM FileNet P8 Widgets</a:t>
            </a:r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1200" b="1">
                <a:solidFill>
                  <a:srgbClr val="0006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AFC9F31C-DBAC-4515-994A-59209A372FD4}" type="slidenum">
              <a:rPr lang="en-US" sz="800" b="0">
                <a:solidFill>
                  <a:schemeClr val="tx1"/>
                </a:solidFill>
              </a:rPr>
              <a:pPr eaLnBrk="1" hangingPunct="1"/>
              <a:t>9</a:t>
            </a:fld>
            <a:endParaRPr lang="en-US" sz="800" b="0">
              <a:solidFill>
                <a:schemeClr val="tx1"/>
              </a:solidFill>
            </a:endParaRPr>
          </a:p>
        </p:txBody>
      </p:sp>
      <p:pic>
        <p:nvPicPr>
          <p:cNvPr id="2048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2228850"/>
            <a:ext cx="40671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1036639"/>
            <a:ext cx="2730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6" y="1584326"/>
            <a:ext cx="3889375" cy="3222625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38175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64</TotalTime>
  <Words>317</Words>
  <Application>Microsoft Office PowerPoint</Application>
  <PresentationFormat>Widescreen</PresentationFormat>
  <Paragraphs>69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StarSymbol</vt:lpstr>
      <vt:lpstr>Wingdings</vt:lpstr>
      <vt:lpstr>Celestial</vt:lpstr>
      <vt:lpstr>Bitmap Image</vt:lpstr>
      <vt:lpstr>CMS Systémy – vývoj a praxe</vt:lpstr>
      <vt:lpstr>Agenda</vt:lpstr>
      <vt:lpstr>Příklad vzniku</vt:lpstr>
      <vt:lpstr>Nástroje a jejich vývoj</vt:lpstr>
      <vt:lpstr>Gartner – ECM evolution2007 - 2009</vt:lpstr>
      <vt:lpstr>Uživatelské prostředí</vt:lpstr>
      <vt:lpstr>Business Process Management</vt:lpstr>
      <vt:lpstr>Visio™  FileNet Process Designer  Visio™</vt:lpstr>
      <vt:lpstr>IBM FileNet P8 Widgets</vt:lpstr>
      <vt:lpstr>Specializované systémy na míru</vt:lpstr>
      <vt:lpstr>Průřezové aplikace</vt:lpstr>
      <vt:lpstr>Aktuální situace u nás</vt:lpstr>
      <vt:lpstr>Kontakt</vt:lpstr>
    </vt:vector>
  </TitlesOfParts>
  <Company>PilsCom,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Systémy – vývoj a praxe</dc:title>
  <dc:creator>Vladislav Krásný</dc:creator>
  <cp:lastModifiedBy>Vladislav Krásný</cp:lastModifiedBy>
  <cp:revision>5</cp:revision>
  <dcterms:created xsi:type="dcterms:W3CDTF">2013-04-30T05:56:24Z</dcterms:created>
  <dcterms:modified xsi:type="dcterms:W3CDTF">2013-04-30T07:00:35Z</dcterms:modified>
</cp:coreProperties>
</file>