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1" autoAdjust="0"/>
    <p:restoredTop sz="90307" autoAdjust="0"/>
  </p:normalViewPr>
  <p:slideViewPr>
    <p:cSldViewPr>
      <p:cViewPr varScale="1">
        <p:scale>
          <a:sx n="75" d="100"/>
          <a:sy n="7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6F0927F3-7D85-40EB-9293-BBC900F87411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160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69F03-1D77-4A57-9347-34A01C74AA5F}" type="slidenum">
              <a:rPr lang="cs-CZ"/>
              <a:pPr/>
              <a:t>1</a:t>
            </a:fld>
            <a:endParaRPr lang="cs-CZ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Klepněte a vložte poznámky.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4F2445-BD37-4585-91E6-77868BE6D98E}" type="slidenum">
              <a:rPr lang="cs-CZ"/>
              <a:pPr/>
              <a:t>‹#›</a:t>
            </a:fld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8D03D-4CD8-4E7C-A4F4-CD6A1D96D019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91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426D5-9521-4FFB-9B0E-F95F20D1017D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30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E7CEF-220F-4EA8-95D3-6ECE3554FD17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02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30981-468F-4FE0-8A28-41B2D544DAF3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0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32141-DD8F-469A-A718-554956D2F298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6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BC510-8BBF-4F31-AFF3-B2FF5A87DF75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00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62610-70E0-4ABD-A069-F8E8810735A5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5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05A57-E5E9-422C-B7EF-3F6AB67853A3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65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F0036-591F-4BB0-85AB-8C4FDFFA250B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19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46955-1AE0-4760-97F0-F655A38B343F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34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5B69E49-61C8-4738-ACBD-937A22D838C6}" type="slidenum">
              <a:rPr lang="cs-CZ"/>
              <a:pPr/>
              <a:t>‹#›</a:t>
            </a:fld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cs-CZ" dirty="0" smtClean="0"/>
              <a:t>Řízení přenosů TCP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Počítačové sítě</a:t>
            </a:r>
          </a:p>
          <a:p>
            <a:r>
              <a:rPr lang="cs-CZ" dirty="0"/>
              <a:t>Ing. Jiří Ledvina, CSc.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provádí řízení toku dat</a:t>
            </a:r>
          </a:p>
          <a:p>
            <a:r>
              <a:rPr lang="cs-CZ" dirty="0" smtClean="0"/>
              <a:t>Řízení zahlcení pomocí TCP</a:t>
            </a:r>
          </a:p>
          <a:p>
            <a:r>
              <a:rPr lang="cs-CZ" dirty="0" smtClean="0"/>
              <a:t>Ovládání velikosti okénka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5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toku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 metodu klouzajícího okénka</a:t>
            </a:r>
          </a:p>
          <a:p>
            <a:r>
              <a:rPr lang="cs-CZ" dirty="0" smtClean="0"/>
              <a:t>Odlišuje se od mechanizmu použitého na úrovni LLC</a:t>
            </a:r>
          </a:p>
          <a:p>
            <a:pPr lvl="1"/>
            <a:r>
              <a:rPr lang="cs-CZ" dirty="0" smtClean="0"/>
              <a:t>Oddělené potvrzení dat od povolení vysílat další data</a:t>
            </a:r>
          </a:p>
          <a:p>
            <a:r>
              <a:rPr lang="cs-CZ" dirty="0" smtClean="0"/>
              <a:t>Řízení toku dat na transportní úrovni je na bázi předávání kreditů</a:t>
            </a:r>
          </a:p>
          <a:p>
            <a:pPr lvl="1"/>
            <a:r>
              <a:rPr lang="cs-CZ" dirty="0" smtClean="0"/>
              <a:t>Příjemce před začátkem vysílání předá vysílači povolení vysílat určité množství dat bez potvrzení</a:t>
            </a:r>
          </a:p>
          <a:p>
            <a:pPr lvl="1"/>
            <a:r>
              <a:rPr lang="cs-CZ" dirty="0" smtClean="0"/>
              <a:t>U TCP je to počet slabik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0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toku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363272" cy="4411662"/>
          </a:xfrm>
        </p:spPr>
        <p:txBody>
          <a:bodyPr/>
          <a:lstStyle/>
          <a:p>
            <a:r>
              <a:rPr lang="cs-CZ" dirty="0" smtClean="0"/>
              <a:t>První slabika v datové segmentu má přiřazeno sekvenční číslo – SEQ </a:t>
            </a:r>
          </a:p>
          <a:p>
            <a:r>
              <a:rPr lang="cs-CZ" dirty="0" smtClean="0"/>
              <a:t>Při potvrzování se posílá číslo očekávaného oktetu (slabiky) – ACK</a:t>
            </a:r>
          </a:p>
          <a:p>
            <a:r>
              <a:rPr lang="cs-CZ" dirty="0" smtClean="0"/>
              <a:t>Dále se posílá počet kreditů (velikost okénka) WIN</a:t>
            </a:r>
          </a:p>
          <a:p>
            <a:r>
              <a:rPr lang="cs-CZ" dirty="0" smtClean="0"/>
              <a:t>Jestliže ACK = </a:t>
            </a:r>
            <a:r>
              <a:rPr lang="cs-CZ" b="1" i="1" dirty="0" smtClean="0"/>
              <a:t>p</a:t>
            </a:r>
            <a:r>
              <a:rPr lang="cs-CZ" dirty="0" smtClean="0"/>
              <a:t> a WIN = </a:t>
            </a:r>
            <a:r>
              <a:rPr lang="cs-CZ" b="1" i="1" dirty="0" smtClean="0"/>
              <a:t>q</a:t>
            </a:r>
            <a:r>
              <a:rPr lang="cs-CZ" dirty="0" smtClean="0"/>
              <a:t>, pak</a:t>
            </a:r>
          </a:p>
          <a:p>
            <a:pPr lvl="1"/>
            <a:r>
              <a:rPr lang="cs-CZ" dirty="0" smtClean="0"/>
              <a:t>oktety do </a:t>
            </a:r>
            <a:r>
              <a:rPr lang="cs-CZ" b="1" i="1" dirty="0" smtClean="0"/>
              <a:t>p-1</a:t>
            </a:r>
            <a:r>
              <a:rPr lang="cs-CZ" dirty="0" smtClean="0"/>
              <a:t> jsou potvrzeny</a:t>
            </a:r>
          </a:p>
          <a:p>
            <a:pPr lvl="1"/>
            <a:r>
              <a:rPr lang="cs-CZ" dirty="0" smtClean="0"/>
              <a:t>vysílač má povolení vysílat </a:t>
            </a:r>
            <a:r>
              <a:rPr lang="cs-CZ" b="1" i="1" dirty="0" smtClean="0"/>
              <a:t>q</a:t>
            </a:r>
            <a:r>
              <a:rPr lang="cs-CZ" dirty="0" smtClean="0"/>
              <a:t> oktetů, tj. oktety od </a:t>
            </a:r>
            <a:r>
              <a:rPr lang="cs-CZ" b="1" i="1" dirty="0" smtClean="0"/>
              <a:t>p</a:t>
            </a:r>
            <a:r>
              <a:rPr lang="cs-CZ" dirty="0" smtClean="0"/>
              <a:t> do </a:t>
            </a:r>
            <a:r>
              <a:rPr lang="cs-CZ" b="1" i="1" dirty="0" smtClean="0"/>
              <a:t>p+q-1</a:t>
            </a:r>
          </a:p>
          <a:p>
            <a:pPr lvl="1"/>
            <a:r>
              <a:rPr lang="cs-CZ" dirty="0" smtClean="0"/>
              <a:t>zvýšení počtu kreditů na </a:t>
            </a:r>
            <a:r>
              <a:rPr lang="cs-CZ" b="1" i="1" dirty="0" smtClean="0"/>
              <a:t>k</a:t>
            </a:r>
            <a:r>
              <a:rPr lang="cs-CZ" dirty="0" smtClean="0"/>
              <a:t> : ACK = </a:t>
            </a:r>
            <a:r>
              <a:rPr lang="cs-CZ" b="1" i="1" dirty="0" smtClean="0"/>
              <a:t>p </a:t>
            </a:r>
            <a:r>
              <a:rPr lang="cs-CZ" dirty="0" smtClean="0"/>
              <a:t> a WIN = </a:t>
            </a:r>
            <a:r>
              <a:rPr lang="cs-CZ" b="1" i="1" dirty="0" smtClean="0"/>
              <a:t>k</a:t>
            </a:r>
          </a:p>
          <a:p>
            <a:pPr lvl="1"/>
            <a:r>
              <a:rPr lang="cs-CZ" dirty="0" smtClean="0"/>
              <a:t>snížení počtu kreditů po přijetí </a:t>
            </a:r>
            <a:r>
              <a:rPr lang="cs-CZ" b="1" i="1" dirty="0" smtClean="0"/>
              <a:t>m</a:t>
            </a:r>
            <a:r>
              <a:rPr lang="cs-CZ" dirty="0" smtClean="0"/>
              <a:t> slabik: ACK = </a:t>
            </a:r>
            <a:r>
              <a:rPr lang="cs-CZ" b="1" i="1" dirty="0" err="1" smtClean="0"/>
              <a:t>p+m</a:t>
            </a:r>
            <a:r>
              <a:rPr lang="cs-CZ" dirty="0" smtClean="0"/>
              <a:t> a WIN = </a:t>
            </a:r>
            <a:r>
              <a:rPr lang="cs-CZ" b="1" i="1" dirty="0" smtClean="0"/>
              <a:t>q-m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0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toku dat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1"/>
            <a:ext cx="7382275" cy="470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1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určování počtu kreditů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Konzervativní řešení</a:t>
            </a:r>
          </a:p>
          <a:p>
            <a:pPr lvl="1"/>
            <a:r>
              <a:rPr lang="cs-CZ" dirty="0" smtClean="0"/>
              <a:t>Počet kreditů odpovídá počtu volných míst v </a:t>
            </a:r>
            <a:r>
              <a:rPr lang="cs-CZ" dirty="0" err="1" smtClean="0"/>
              <a:t>bufferech</a:t>
            </a:r>
            <a:endParaRPr lang="cs-CZ" dirty="0" smtClean="0"/>
          </a:p>
          <a:p>
            <a:pPr lvl="1"/>
            <a:r>
              <a:rPr lang="cs-CZ" dirty="0" smtClean="0"/>
              <a:t>Nemůže dojít k přeplnění vyrovnávacích pamětí</a:t>
            </a:r>
          </a:p>
          <a:p>
            <a:pPr lvl="1"/>
            <a:r>
              <a:rPr lang="cs-CZ" dirty="0" smtClean="0"/>
              <a:t>Může omezit propustnost v případě sítí s dlouhou odezvou</a:t>
            </a:r>
          </a:p>
          <a:p>
            <a:r>
              <a:rPr lang="cs-CZ" dirty="0" smtClean="0"/>
              <a:t>Optimistické řešení</a:t>
            </a:r>
          </a:p>
          <a:p>
            <a:pPr lvl="1"/>
            <a:r>
              <a:rPr lang="cs-CZ" dirty="0" smtClean="0"/>
              <a:t>Počet předávaných kreditů počítá a vyprazdňováním vyrovnávacích pamětí před příchodem dalších dat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4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Účinek velikosti okénka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Jestliže </a:t>
            </a:r>
            <a:endParaRPr lang="en-US" dirty="0" smtClean="0"/>
          </a:p>
          <a:p>
            <a:pPr lvl="1"/>
            <a:r>
              <a:rPr lang="cs-CZ" dirty="0" smtClean="0"/>
              <a:t>W je velikost okénka </a:t>
            </a:r>
            <a:r>
              <a:rPr lang="en-US" dirty="0" smtClean="0"/>
              <a:t>[byte]</a:t>
            </a:r>
            <a:endParaRPr lang="cs-CZ" dirty="0" smtClean="0"/>
          </a:p>
          <a:p>
            <a:pPr lvl="1"/>
            <a:r>
              <a:rPr lang="cs-CZ" dirty="0" smtClean="0"/>
              <a:t>R je rychlost přenosu </a:t>
            </a:r>
            <a:r>
              <a:rPr lang="en-US" dirty="0" smtClean="0"/>
              <a:t>[b/s]</a:t>
            </a:r>
          </a:p>
          <a:p>
            <a:pPr lvl="1"/>
            <a:r>
              <a:rPr lang="en-US" dirty="0" smtClean="0"/>
              <a:t>D je </a:t>
            </a:r>
            <a:r>
              <a:rPr lang="cs-CZ" dirty="0" smtClean="0"/>
              <a:t>doba zpoždění přenosu v jednom směru</a:t>
            </a:r>
          </a:p>
          <a:p>
            <a:pPr lvl="1"/>
            <a:r>
              <a:rPr lang="cs-CZ" dirty="0" smtClean="0"/>
              <a:t>TCP může odeslat maximálně 2RD bitů nebo RD/4 oktetů</a:t>
            </a:r>
          </a:p>
          <a:p>
            <a:r>
              <a:rPr lang="cs-CZ" dirty="0" smtClean="0"/>
              <a:t>Normalizovaná propustnost</a:t>
            </a:r>
          </a:p>
          <a:p>
            <a:pPr lvl="1"/>
            <a:r>
              <a:rPr lang="cs-CZ" dirty="0" smtClean="0"/>
              <a:t>S = 1 pro W </a:t>
            </a:r>
            <a:r>
              <a:rPr lang="en-US" dirty="0" smtClean="0"/>
              <a:t>≥ RD/4</a:t>
            </a:r>
          </a:p>
          <a:p>
            <a:pPr lvl="1"/>
            <a:r>
              <a:rPr lang="en-US" dirty="0" smtClean="0"/>
              <a:t>S = W/(RD/4) = 4W/RD pro W &lt; RD/4</a:t>
            </a:r>
            <a:endParaRPr lang="cs-CZ" dirty="0" smtClean="0"/>
          </a:p>
          <a:p>
            <a:pPr lvl="1"/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72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 jedno spojení je </a:t>
            </a:r>
            <a:r>
              <a:rPr lang="cs-CZ" dirty="0" err="1" smtClean="0"/>
              <a:t>multiplexováno</a:t>
            </a:r>
            <a:r>
              <a:rPr lang="cs-CZ" dirty="0" smtClean="0"/>
              <a:t> více TCP spojení, snížení R</a:t>
            </a:r>
          </a:p>
          <a:p>
            <a:r>
              <a:rPr lang="cs-CZ" dirty="0" smtClean="0"/>
              <a:t>Pro přenosy přes více uzlů je D dáno součtem zpoždění na lince plus součet zpoždění v uzlech</a:t>
            </a:r>
          </a:p>
          <a:p>
            <a:r>
              <a:rPr lang="cs-CZ" dirty="0" smtClean="0"/>
              <a:t>Jestliže rychlost vysílání zdroje překročí rychlost na jednom z propojení, bude toto propojení úzkým místem</a:t>
            </a:r>
          </a:p>
          <a:p>
            <a:r>
              <a:rPr lang="cs-CZ" dirty="0" smtClean="0"/>
              <a:t>Jestliže se segment ztratí, je přenášen znovu a snižuje propustnost</a:t>
            </a:r>
          </a:p>
          <a:p>
            <a:pPr lvl="1"/>
            <a:r>
              <a:rPr lang="cs-CZ" dirty="0" smtClean="0"/>
              <a:t>účinek závisí na pravidlech pro </a:t>
            </a:r>
            <a:r>
              <a:rPr lang="cs-CZ" smtClean="0"/>
              <a:t>opakování přenosu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1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940</TotalTime>
  <Words>364</Words>
  <Application>Microsoft Office PowerPoint</Application>
  <PresentationFormat>Předvádění na obrazovce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06088808</vt:lpstr>
      <vt:lpstr>Řízení přenosů TCP</vt:lpstr>
      <vt:lpstr>Úvod</vt:lpstr>
      <vt:lpstr>Řízení toku dat</vt:lpstr>
      <vt:lpstr>Řízení toku dat</vt:lpstr>
      <vt:lpstr>Řízení toku dat</vt:lpstr>
      <vt:lpstr>Politika určování počtu kreditů</vt:lpstr>
      <vt:lpstr>Účinek velikosti okénka</vt:lpstr>
      <vt:lpstr>Problémy</vt:lpstr>
    </vt:vector>
  </TitlesOfParts>
  <Manager/>
  <Company>ZČU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protocol </dc:title>
  <dc:subject/>
  <dc:creator>KIV</dc:creator>
  <cp:keywords/>
  <dc:description/>
  <cp:lastModifiedBy>ledvina</cp:lastModifiedBy>
  <cp:revision>8</cp:revision>
  <dcterms:created xsi:type="dcterms:W3CDTF">2009-02-25T10:57:08Z</dcterms:created>
  <dcterms:modified xsi:type="dcterms:W3CDTF">2011-05-26T07:48:26Z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