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79"/>
  </p:notesMasterIdLst>
  <p:sldIdLst>
    <p:sldId id="322" r:id="rId2"/>
    <p:sldId id="411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410" r:id="rId60"/>
    <p:sldId id="380" r:id="rId61"/>
    <p:sldId id="381" r:id="rId62"/>
    <p:sldId id="382" r:id="rId63"/>
    <p:sldId id="383" r:id="rId64"/>
    <p:sldId id="384" r:id="rId65"/>
    <p:sldId id="385" r:id="rId66"/>
    <p:sldId id="386" r:id="rId67"/>
    <p:sldId id="387" r:id="rId68"/>
    <p:sldId id="388" r:id="rId69"/>
    <p:sldId id="389" r:id="rId70"/>
    <p:sldId id="390" r:id="rId71"/>
    <p:sldId id="391" r:id="rId72"/>
    <p:sldId id="392" r:id="rId73"/>
    <p:sldId id="393" r:id="rId74"/>
    <p:sldId id="394" r:id="rId75"/>
    <p:sldId id="395" r:id="rId76"/>
    <p:sldId id="396" r:id="rId77"/>
    <p:sldId id="397" r:id="rId7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0300" autoAdjust="0"/>
  </p:normalViewPr>
  <p:slideViewPr>
    <p:cSldViewPr>
      <p:cViewPr varScale="1">
        <p:scale>
          <a:sx n="75" d="100"/>
          <a:sy n="75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025AEA4E-AE96-4824-B5DD-C3DA61B1DC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72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FAB48-CBB1-4DF9-BC31-CC62FB6E695B}" type="slidenum">
              <a:rPr lang="cs-CZ"/>
              <a:pPr/>
              <a:t>1</a:t>
            </a:fld>
            <a:endParaRPr lang="cs-CZ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985A6-9A67-4D6E-83E1-DF67EE0E4B79}" type="slidenum">
              <a:rPr lang="cs-CZ"/>
              <a:pPr/>
              <a:t>10</a:t>
            </a:fld>
            <a:endParaRPr lang="cs-CZ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2ED07-7AF8-4011-B5B9-C979124B5DDF}" type="slidenum">
              <a:rPr lang="cs-CZ"/>
              <a:pPr/>
              <a:t>11</a:t>
            </a:fld>
            <a:endParaRPr lang="cs-CZ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92E3E-D94A-4810-9142-15A5A8DD2D0C}" type="slidenum">
              <a:rPr lang="cs-CZ"/>
              <a:pPr/>
              <a:t>12</a:t>
            </a:fld>
            <a:endParaRPr lang="cs-CZ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D380-0815-487F-83D2-53D4410CC33B}" type="slidenum">
              <a:rPr lang="cs-CZ"/>
              <a:pPr/>
              <a:t>13</a:t>
            </a:fld>
            <a:endParaRPr lang="cs-CZ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8F8A-F0E7-426D-96A2-A5BAAB39DFA2}" type="slidenum">
              <a:rPr lang="cs-CZ"/>
              <a:pPr/>
              <a:t>14</a:t>
            </a:fld>
            <a:endParaRPr lang="cs-CZ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D9EAC-0031-430E-BE75-451F1AAE599D}" type="slidenum">
              <a:rPr lang="cs-CZ"/>
              <a:pPr/>
              <a:t>15</a:t>
            </a:fld>
            <a:endParaRPr lang="cs-CZ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7672C-57B6-47FA-A44E-04EDA42A5E92}" type="slidenum">
              <a:rPr lang="cs-CZ"/>
              <a:pPr/>
              <a:t>16</a:t>
            </a:fld>
            <a:endParaRPr lang="cs-CZ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CF41F-09EA-4E48-95E9-3BC9FEF80C54}" type="slidenum">
              <a:rPr lang="cs-CZ"/>
              <a:pPr/>
              <a:t>17</a:t>
            </a:fld>
            <a:endParaRPr lang="cs-CZ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2C130-C742-45C2-85AA-452F13E15C2B}" type="slidenum">
              <a:rPr lang="cs-CZ"/>
              <a:pPr/>
              <a:t>18</a:t>
            </a:fld>
            <a:endParaRPr lang="cs-CZ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FD636-984F-452D-9BD3-8D5A7501EB87}" type="slidenum">
              <a:rPr lang="cs-CZ"/>
              <a:pPr/>
              <a:t>19</a:t>
            </a:fld>
            <a:endParaRPr lang="cs-CZ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E6D7C-6FEA-4161-B9D2-AA8B723480AE}" type="slidenum">
              <a:rPr lang="cs-CZ"/>
              <a:pPr/>
              <a:t>2</a:t>
            </a:fld>
            <a:endParaRPr lang="cs-CZ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EA515-78E3-43E2-93D9-CDB6FE24DC42}" type="slidenum">
              <a:rPr lang="cs-CZ"/>
              <a:pPr/>
              <a:t>20</a:t>
            </a:fld>
            <a:endParaRPr lang="cs-CZ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CE4B7-7467-435C-BCE4-5564DF310D29}" type="slidenum">
              <a:rPr lang="cs-CZ"/>
              <a:pPr/>
              <a:t>21</a:t>
            </a:fld>
            <a:endParaRPr lang="cs-CZ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C37C4-BE6B-43F1-8B8B-E86E9C629017}" type="slidenum">
              <a:rPr lang="cs-CZ"/>
              <a:pPr/>
              <a:t>22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E9808-338E-42C0-B911-A3F11BE4D5C2}" type="slidenum">
              <a:rPr lang="cs-CZ"/>
              <a:pPr/>
              <a:t>23</a:t>
            </a:fld>
            <a:endParaRPr lang="cs-CZ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3CA26-E405-4DC0-9C8B-5A4DF252D523}" type="slidenum">
              <a:rPr lang="cs-CZ"/>
              <a:pPr/>
              <a:t>24</a:t>
            </a:fld>
            <a:endParaRPr lang="cs-CZ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B54F8-A566-4DFB-87F0-A46AAA653445}" type="slidenum">
              <a:rPr lang="cs-CZ"/>
              <a:pPr/>
              <a:t>25</a:t>
            </a:fld>
            <a:endParaRPr lang="cs-CZ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ED3FE-CF71-4E99-8076-91CF9D991AE2}" type="slidenum">
              <a:rPr lang="cs-CZ"/>
              <a:pPr/>
              <a:t>26</a:t>
            </a:fld>
            <a:endParaRPr lang="cs-CZ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03307-A3BF-4A67-8247-88235DE93BC5}" type="slidenum">
              <a:rPr lang="cs-CZ"/>
              <a:pPr/>
              <a:t>27</a:t>
            </a:fld>
            <a:endParaRPr lang="cs-CZ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81430-E32A-4C21-BC26-766167EDA9F3}" type="slidenum">
              <a:rPr lang="cs-CZ"/>
              <a:pPr/>
              <a:t>28</a:t>
            </a:fld>
            <a:endParaRPr lang="cs-CZ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FEF66-22DB-45CF-A409-EB7E34A5E556}" type="slidenum">
              <a:rPr lang="cs-CZ"/>
              <a:pPr/>
              <a:t>29</a:t>
            </a:fld>
            <a:endParaRPr lang="cs-CZ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3F224-18E5-487E-A9F2-D9BF1B6B321F}" type="slidenum">
              <a:rPr lang="cs-CZ"/>
              <a:pPr/>
              <a:t>3</a:t>
            </a:fld>
            <a:endParaRPr lang="cs-CZ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4D2A6-BDED-4409-9029-392D650FA6B5}" type="slidenum">
              <a:rPr lang="cs-CZ"/>
              <a:pPr/>
              <a:t>30</a:t>
            </a:fld>
            <a:endParaRPr lang="cs-CZ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809CD-3359-45A6-BFA5-DDF316938D7A}" type="slidenum">
              <a:rPr lang="cs-CZ"/>
              <a:pPr/>
              <a:t>31</a:t>
            </a:fld>
            <a:endParaRPr lang="cs-CZ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3D14F-D185-4AB8-8DAF-EAFFCBC136C8}" type="slidenum">
              <a:rPr lang="cs-CZ"/>
              <a:pPr/>
              <a:t>32</a:t>
            </a:fld>
            <a:endParaRPr lang="cs-CZ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E82D5-F62A-43C2-AF04-E39208E8F7AB}" type="slidenum">
              <a:rPr lang="cs-CZ"/>
              <a:pPr/>
              <a:t>33</a:t>
            </a:fld>
            <a:endParaRPr lang="cs-CZ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1ECAA-672C-4142-8395-F2CB2BFBD7BE}" type="slidenum">
              <a:rPr lang="cs-CZ"/>
              <a:pPr/>
              <a:t>34</a:t>
            </a:fld>
            <a:endParaRPr lang="cs-CZ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A3A35-3DA7-4B68-B3EC-95D56B843669}" type="slidenum">
              <a:rPr lang="cs-CZ"/>
              <a:pPr/>
              <a:t>35</a:t>
            </a:fld>
            <a:endParaRPr lang="cs-CZ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70F84-8BAC-4E1B-B44C-46EB9A97EA0A}" type="slidenum">
              <a:rPr lang="cs-CZ"/>
              <a:pPr/>
              <a:t>36</a:t>
            </a:fld>
            <a:endParaRPr lang="cs-CZ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FD237-88FB-4EF7-8D47-AC6B6EB049C5}" type="slidenum">
              <a:rPr lang="cs-CZ"/>
              <a:pPr/>
              <a:t>37</a:t>
            </a:fld>
            <a:endParaRPr lang="cs-CZ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36BCA-9368-483E-8893-344088887E35}" type="slidenum">
              <a:rPr lang="cs-CZ"/>
              <a:pPr/>
              <a:t>38</a:t>
            </a:fld>
            <a:endParaRPr lang="cs-CZ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5E304-C1A1-4115-9549-82EE06607428}" type="slidenum">
              <a:rPr lang="cs-CZ"/>
              <a:pPr/>
              <a:t>39</a:t>
            </a:fld>
            <a:endParaRPr lang="cs-CZ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051A4-BD9F-44D3-894D-6B4AC3324F52}" type="slidenum">
              <a:rPr lang="cs-CZ"/>
              <a:pPr/>
              <a:t>4</a:t>
            </a:fld>
            <a:endParaRPr lang="cs-CZ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E14A-6B4A-4891-9E3F-A3CA39734B74}" type="slidenum">
              <a:rPr lang="cs-CZ"/>
              <a:pPr/>
              <a:t>40</a:t>
            </a:fld>
            <a:endParaRPr lang="cs-CZ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FCA59-3287-48EF-8519-0A23738F9F19}" type="slidenum">
              <a:rPr lang="cs-CZ"/>
              <a:pPr/>
              <a:t>41</a:t>
            </a:fld>
            <a:endParaRPr lang="cs-CZ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DD753-D44B-4F7E-B4D4-37BBD10DF525}" type="slidenum">
              <a:rPr lang="cs-CZ"/>
              <a:pPr/>
              <a:t>42</a:t>
            </a:fld>
            <a:endParaRPr lang="cs-CZ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0BF24-49F5-4B9F-91F2-A1E7DD344232}" type="slidenum">
              <a:rPr lang="cs-CZ"/>
              <a:pPr/>
              <a:t>43</a:t>
            </a:fld>
            <a:endParaRPr lang="cs-CZ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396FF-86A6-42FF-925D-5DA8D9FD5F26}" type="slidenum">
              <a:rPr lang="cs-CZ"/>
              <a:pPr/>
              <a:t>44</a:t>
            </a:fld>
            <a:endParaRPr lang="cs-CZ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0A37C-64CA-493D-87E4-E05C05B82FC1}" type="slidenum">
              <a:rPr lang="cs-CZ"/>
              <a:pPr/>
              <a:t>45</a:t>
            </a:fld>
            <a:endParaRPr lang="cs-CZ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48CFA-E969-478E-9763-E8163E1B6435}" type="slidenum">
              <a:rPr lang="cs-CZ"/>
              <a:pPr/>
              <a:t>46</a:t>
            </a:fld>
            <a:endParaRPr lang="cs-CZ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B4DBD-5132-494B-A484-022D8F6FB689}" type="slidenum">
              <a:rPr lang="cs-CZ"/>
              <a:pPr/>
              <a:t>47</a:t>
            </a:fld>
            <a:endParaRPr lang="cs-CZ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FEDD6-0D6A-4FE4-B9B6-FA936292803B}" type="slidenum">
              <a:rPr lang="cs-CZ"/>
              <a:pPr/>
              <a:t>48</a:t>
            </a:fld>
            <a:endParaRPr lang="cs-CZ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1CE89-C278-4C30-9EDE-68D520A31A65}" type="slidenum">
              <a:rPr lang="cs-CZ"/>
              <a:pPr/>
              <a:t>49</a:t>
            </a:fld>
            <a:endParaRPr lang="cs-CZ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F0CE9-2477-4D81-80BA-3EF355348E2D}" type="slidenum">
              <a:rPr lang="cs-CZ"/>
              <a:pPr/>
              <a:t>5</a:t>
            </a:fld>
            <a:endParaRPr lang="cs-CZ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8F9D0-083E-4F6B-AA92-98FB1F22645D}" type="slidenum">
              <a:rPr lang="cs-CZ"/>
              <a:pPr/>
              <a:t>50</a:t>
            </a:fld>
            <a:endParaRPr lang="cs-CZ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407D7-6A3A-4462-ABED-0DC5C9EB2577}" type="slidenum">
              <a:rPr lang="cs-CZ"/>
              <a:pPr/>
              <a:t>51</a:t>
            </a:fld>
            <a:endParaRPr lang="cs-CZ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44781-55F5-4D1D-8D33-A5F6F444EDE1}" type="slidenum">
              <a:rPr lang="cs-CZ"/>
              <a:pPr/>
              <a:t>52</a:t>
            </a:fld>
            <a:endParaRPr lang="cs-CZ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ACDD0-AD31-4907-BB1A-082C8A9EC1DB}" type="slidenum">
              <a:rPr lang="cs-CZ"/>
              <a:pPr/>
              <a:t>53</a:t>
            </a:fld>
            <a:endParaRPr lang="cs-CZ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2D711-CBF5-492B-9F71-CC88547E4E5C}" type="slidenum">
              <a:rPr lang="cs-CZ"/>
              <a:pPr/>
              <a:t>54</a:t>
            </a:fld>
            <a:endParaRPr lang="cs-CZ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E54C0-B7AD-4D67-A6AA-7790D9183856}" type="slidenum">
              <a:rPr lang="cs-CZ"/>
              <a:pPr/>
              <a:t>55</a:t>
            </a:fld>
            <a:endParaRPr lang="cs-CZ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8E2F-A490-415E-A30C-DC8B256909E8}" type="slidenum">
              <a:rPr lang="cs-CZ"/>
              <a:pPr/>
              <a:t>56</a:t>
            </a:fld>
            <a:endParaRPr lang="cs-CZ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51F27-413D-4D81-AD13-900CABD66E00}" type="slidenum">
              <a:rPr lang="cs-CZ"/>
              <a:pPr/>
              <a:t>57</a:t>
            </a:fld>
            <a:endParaRPr lang="cs-CZ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816AA-19F6-4B1E-9509-B89C0E5EE118}" type="slidenum">
              <a:rPr lang="cs-CZ"/>
              <a:pPr/>
              <a:t>58</a:t>
            </a:fld>
            <a:endParaRPr lang="cs-CZ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B498B-97D8-4539-93EB-AFD5BE36C3CA}" type="slidenum">
              <a:rPr lang="cs-CZ"/>
              <a:pPr/>
              <a:t>59</a:t>
            </a:fld>
            <a:endParaRPr lang="cs-CZ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3438" cy="3482975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17E3-A267-4F72-A2AC-9FF3A00F5660}" type="slidenum">
              <a:rPr lang="cs-CZ"/>
              <a:pPr/>
              <a:t>6</a:t>
            </a:fld>
            <a:endParaRPr lang="cs-CZ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6745F-FDE4-431D-A73D-3C25AECC815F}" type="slidenum">
              <a:rPr lang="cs-CZ"/>
              <a:pPr/>
              <a:t>60</a:t>
            </a:fld>
            <a:endParaRPr lang="cs-CZ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37ABA-F7B5-4402-8267-35D4DEF75A4F}" type="slidenum">
              <a:rPr lang="cs-CZ"/>
              <a:pPr/>
              <a:t>61</a:t>
            </a:fld>
            <a:endParaRPr lang="cs-CZ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5539C-74E0-4BD0-8DF7-11706208FFD7}" type="slidenum">
              <a:rPr lang="cs-CZ"/>
              <a:pPr/>
              <a:t>62</a:t>
            </a:fld>
            <a:endParaRPr lang="cs-CZ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2C50F-F961-4323-9A41-44C3BEFFC02C}" type="slidenum">
              <a:rPr lang="cs-CZ"/>
              <a:pPr/>
              <a:t>63</a:t>
            </a:fld>
            <a:endParaRPr lang="cs-CZ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8076C-058C-4F8C-B09A-576B00E57998}" type="slidenum">
              <a:rPr lang="cs-CZ"/>
              <a:pPr/>
              <a:t>64</a:t>
            </a:fld>
            <a:endParaRPr lang="cs-CZ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B698F-0144-41A1-BF25-555CAEEEADC1}" type="slidenum">
              <a:rPr lang="cs-CZ"/>
              <a:pPr/>
              <a:t>65</a:t>
            </a:fld>
            <a:endParaRPr lang="cs-CZ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87507-FDBD-4216-9E40-D28595FA5DDF}" type="slidenum">
              <a:rPr lang="cs-CZ"/>
              <a:pPr/>
              <a:t>66</a:t>
            </a:fld>
            <a:endParaRPr lang="cs-CZ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1784C-A729-4882-85F4-0AC1DE5E3179}" type="slidenum">
              <a:rPr lang="cs-CZ"/>
              <a:pPr/>
              <a:t>67</a:t>
            </a:fld>
            <a:endParaRPr lang="cs-CZ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2F8A0-758C-44A6-BDBE-5AB39D9CBFB0}" type="slidenum">
              <a:rPr lang="cs-CZ"/>
              <a:pPr/>
              <a:t>68</a:t>
            </a:fld>
            <a:endParaRPr lang="cs-CZ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1CDB6-F34F-4653-9B36-80C48CC77542}" type="slidenum">
              <a:rPr lang="cs-CZ"/>
              <a:pPr/>
              <a:t>69</a:t>
            </a:fld>
            <a:endParaRPr lang="cs-CZ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3120F-04F2-4037-81F8-31B2D00A53A6}" type="slidenum">
              <a:rPr lang="cs-CZ"/>
              <a:pPr/>
              <a:t>7</a:t>
            </a:fld>
            <a:endParaRPr lang="cs-CZ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44FBA-8386-40C1-BE9B-AE9B29E8045D}" type="slidenum">
              <a:rPr lang="cs-CZ"/>
              <a:pPr/>
              <a:t>70</a:t>
            </a:fld>
            <a:endParaRPr lang="cs-CZ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A7C49-771A-48D9-A8B9-BBE36AE1D290}" type="slidenum">
              <a:rPr lang="cs-CZ"/>
              <a:pPr/>
              <a:t>71</a:t>
            </a:fld>
            <a:endParaRPr lang="cs-CZ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D2027-777F-4FAC-9D7C-BE77BA9C3460}" type="slidenum">
              <a:rPr lang="cs-CZ"/>
              <a:pPr/>
              <a:t>72</a:t>
            </a:fld>
            <a:endParaRPr lang="cs-CZ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5010A-ED2B-4E40-BB37-4EEB2DCA7BB3}" type="slidenum">
              <a:rPr lang="cs-CZ"/>
              <a:pPr/>
              <a:t>73</a:t>
            </a:fld>
            <a:endParaRPr lang="cs-CZ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D0D87-583D-4534-A249-6102D9B6FA44}" type="slidenum">
              <a:rPr lang="cs-CZ"/>
              <a:pPr/>
              <a:t>74</a:t>
            </a:fld>
            <a:endParaRPr lang="cs-CZ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E0F9C-CB06-4131-A0EE-82D722D23340}" type="slidenum">
              <a:rPr lang="cs-CZ"/>
              <a:pPr/>
              <a:t>75</a:t>
            </a:fld>
            <a:endParaRPr lang="cs-CZ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A2FB6-B389-4C01-B5D7-EB8189CCC9CB}" type="slidenum">
              <a:rPr lang="cs-CZ"/>
              <a:pPr/>
              <a:t>76</a:t>
            </a:fld>
            <a:endParaRPr lang="cs-CZ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1245-81C5-4DCA-9221-07BBA6091A72}" type="slidenum">
              <a:rPr lang="cs-CZ"/>
              <a:pPr/>
              <a:t>77</a:t>
            </a:fld>
            <a:endParaRPr lang="cs-CZ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58527-036A-4125-A511-4B5D01B99BCA}" type="slidenum">
              <a:rPr lang="cs-CZ"/>
              <a:pPr/>
              <a:t>8</a:t>
            </a:fld>
            <a:endParaRPr lang="cs-CZ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62F7B-0CCB-40D1-B911-4A2E0C0583E7}" type="slidenum">
              <a:rPr lang="cs-CZ"/>
              <a:pPr/>
              <a:t>9</a:t>
            </a:fld>
            <a:endParaRPr lang="cs-CZ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DB00A3-F99E-4750-801D-32CD9BB846D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3677-2A95-4DD3-84B1-98B77A9633B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5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919A0-2C65-4BDC-999C-989B48CA3CB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10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D1EAD2-16C5-4405-AFEB-54FB15DDB9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9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282FF4-7518-4BEE-AC48-EAB7FDA096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46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35CCAE-EBA4-45EA-870D-03F95C07878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F79F-77AB-4EC7-B62C-9742CEB638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8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70F59-38ED-4478-9041-8E8DE05F2A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1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1209-F685-4FBC-A9AB-6A9FC0E4C0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8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B7782-7151-4228-A19F-EBD67326F1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CC04-F77B-44E5-B16A-B54DECCC13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4FEF2-F567-4E44-9E4D-788E66034C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64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3DB6A-E3CA-4304-B117-A0517A4E9C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4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0A3D-A2CD-442A-AFC0-050DDD14B9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3715035-8710-4556-83BF-5FBAA65A99DF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6477000" cy="1470025"/>
          </a:xfrm>
        </p:spPr>
        <p:txBody>
          <a:bodyPr/>
          <a:lstStyle/>
          <a:p>
            <a:r>
              <a:rPr lang="cs-CZ" sz="4400" dirty="0" smtClean="0"/>
              <a:t>Směrování</a:t>
            </a:r>
            <a:endParaRPr lang="cs-CZ" sz="4400" dirty="0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124200" y="2971800"/>
            <a:ext cx="419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800">
                <a:latin typeface="Palatino Linotype" pitchFamily="18" charset="0"/>
              </a:rPr>
              <a:t>Počítačové sítě</a:t>
            </a:r>
          </a:p>
          <a:p>
            <a:pPr algn="r"/>
            <a:r>
              <a:rPr lang="cs-CZ" sz="2800">
                <a:latin typeface="Palatino Linotype" pitchFamily="18" charset="0"/>
              </a:rPr>
              <a:t>Lekce </a:t>
            </a:r>
            <a:r>
              <a:rPr lang="en-US" sz="2800">
                <a:latin typeface="Palatino Linotype" pitchFamily="18" charset="0"/>
              </a:rPr>
              <a:t>3</a:t>
            </a:r>
            <a:endParaRPr lang="cs-CZ" sz="2800">
              <a:latin typeface="Palatino Linotype" pitchFamily="18" charset="0"/>
            </a:endParaRPr>
          </a:p>
          <a:p>
            <a:pPr algn="r"/>
            <a:r>
              <a:rPr lang="cs-CZ" sz="2800">
                <a:latin typeface="Palatino Linotype" pitchFamily="18" charset="0"/>
              </a:rPr>
              <a:t>Ing. Jiří ledvina, CSc.</a:t>
            </a:r>
          </a:p>
          <a:p>
            <a:pPr algn="r"/>
            <a:endParaRPr lang="cs-CZ" sz="28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CD36-B5E4-4F12-BD36-B1229395DEC8}" type="slidenum">
              <a:rPr lang="cs-CZ"/>
              <a:pPr/>
              <a:t>10</a:t>
            </a:fld>
            <a:endParaRPr lang="cs-CZ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podle vektoru vzdáleností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038600" cy="3889375"/>
          </a:xfrm>
        </p:spPr>
        <p:txBody>
          <a:bodyPr/>
          <a:lstStyle/>
          <a:p>
            <a:r>
              <a:rPr lang="cs-CZ" sz="2400" dirty="0">
                <a:latin typeface="Palatino Linotype" pitchFamily="18" charset="0"/>
              </a:rPr>
              <a:t>Každý uzel provádí následující 3 operace souběžně</a:t>
            </a:r>
          </a:p>
          <a:p>
            <a:pPr lvl="1"/>
            <a:r>
              <a:rPr lang="cs-CZ" dirty="0">
                <a:latin typeface="Palatino Linotype" pitchFamily="18" charset="0"/>
              </a:rPr>
              <a:t>Posílá vektor vzdáleností svým sousedům</a:t>
            </a:r>
          </a:p>
          <a:p>
            <a:pPr lvl="1"/>
            <a:r>
              <a:rPr lang="cs-CZ" dirty="0">
                <a:latin typeface="Palatino Linotype" pitchFamily="18" charset="0"/>
              </a:rPr>
              <a:t>Přijímá vektor vzdáleností od svých sousedů</a:t>
            </a:r>
          </a:p>
          <a:p>
            <a:endParaRPr lang="cs-CZ" sz="2400" dirty="0">
              <a:latin typeface="Palatino Linotype" pitchFamily="18" charset="0"/>
            </a:endParaRP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33887" y="1676400"/>
            <a:ext cx="4321175" cy="2305050"/>
          </a:xfrm>
        </p:spPr>
        <p:txBody>
          <a:bodyPr/>
          <a:lstStyle/>
          <a:p>
            <a:pPr lvl="1"/>
            <a:r>
              <a:rPr lang="cs-CZ" dirty="0">
                <a:latin typeface="Palatino Linotype" pitchFamily="18" charset="0"/>
              </a:rPr>
              <a:t>Počítá nové vzdálenosti na základě přijatých vektorů</a:t>
            </a:r>
          </a:p>
          <a:p>
            <a:pPr lvl="2">
              <a:lnSpc>
                <a:spcPct val="80000"/>
              </a:lnSpc>
            </a:pPr>
            <a:r>
              <a:rPr lang="en-US" b="1" dirty="0">
                <a:latin typeface="Palatino Linotype" pitchFamily="18" charset="0"/>
              </a:rPr>
              <a:t>distance(X,Z) = </a:t>
            </a:r>
            <a:endParaRPr lang="cs-CZ" b="1" dirty="0">
              <a:latin typeface="Palatino Linotype" pitchFamily="18" charset="0"/>
            </a:endParaRP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cs-CZ" b="1" dirty="0">
                <a:latin typeface="Palatino Linotype" pitchFamily="18" charset="0"/>
              </a:rPr>
              <a:t>    </a:t>
            </a:r>
            <a:r>
              <a:rPr lang="en-US" b="1" dirty="0">
                <a:latin typeface="Palatino Linotype" pitchFamily="18" charset="0"/>
              </a:rPr>
              <a:t>min {distance(X,Y) + distance(Y, Z)} </a:t>
            </a:r>
            <a:r>
              <a:rPr lang="cs-CZ" b="1" dirty="0">
                <a:latin typeface="Palatino Linotype" pitchFamily="18" charset="0"/>
              </a:rPr>
              <a:t>pro všechny sousední uzly</a:t>
            </a:r>
            <a:r>
              <a:rPr lang="en-US" b="1" dirty="0">
                <a:latin typeface="Palatino Linotype" pitchFamily="18" charset="0"/>
              </a:rPr>
              <a:t> Y</a:t>
            </a:r>
            <a:endParaRPr lang="cs-CZ" dirty="0">
              <a:latin typeface="Palatino Linotype" pitchFamily="18" charset="0"/>
            </a:endParaRPr>
          </a:p>
          <a:p>
            <a:endParaRPr lang="cs-CZ" sz="2000" dirty="0">
              <a:latin typeface="Palatino Linotype" pitchFamily="18" charset="0"/>
            </a:endParaRPr>
          </a:p>
        </p:txBody>
      </p:sp>
      <p:pic>
        <p:nvPicPr>
          <p:cNvPr id="192517" name="Picture 5" descr="PE04F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40449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F403-2A89-4FAB-A7D8-6F7440370CC3}" type="slidenum">
              <a:rPr lang="cs-CZ"/>
              <a:pPr/>
              <a:t>11</a:t>
            </a:fld>
            <a:endParaRPr lang="cs-CZ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podle vektoru vzdáleností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475163" cy="2274887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Počáteční vektor vzdáleností vychází pouze ze znalosti vzdáleností k sousedním uzlům</a:t>
            </a:r>
          </a:p>
          <a:p>
            <a:pPr lvl="1"/>
            <a:r>
              <a:rPr lang="cs-CZ" sz="2400">
                <a:latin typeface="Palatino Linotype" pitchFamily="18" charset="0"/>
              </a:rPr>
              <a:t>Např. pro uzel A </a:t>
            </a:r>
            <a:r>
              <a:rPr lang="en-US" sz="2400">
                <a:latin typeface="Palatino Linotype" pitchFamily="18" charset="0"/>
              </a:rPr>
              <a:t>{</a:t>
            </a:r>
            <a:r>
              <a:rPr lang="cs-CZ" sz="2400">
                <a:latin typeface="Palatino Linotype" pitchFamily="18" charset="0"/>
              </a:rPr>
              <a:t>3,</a:t>
            </a:r>
            <a:r>
              <a:rPr lang="en-US" sz="240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2400"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40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2400">
                <a:latin typeface="Palatino Linotype" pitchFamily="18" charset="0"/>
                <a:cs typeface="Times New Roman" pitchFamily="18" charset="0"/>
              </a:rPr>
              <a:t>,1,6</a:t>
            </a:r>
            <a:r>
              <a:rPr lang="en-US" sz="2400">
                <a:latin typeface="Palatino Linotype" pitchFamily="18" charset="0"/>
              </a:rPr>
              <a:t>}</a:t>
            </a:r>
            <a:endParaRPr lang="cs-CZ" sz="2400">
              <a:latin typeface="Palatino Linotype" pitchFamily="18" charset="0"/>
            </a:endParaRPr>
          </a:p>
        </p:txBody>
      </p:sp>
      <p:pic>
        <p:nvPicPr>
          <p:cNvPr id="194564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292600"/>
            <a:ext cx="4032250" cy="186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787900" y="1628775"/>
            <a:ext cx="40386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Lokální výměna globální informace o dostupnosti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Vektory vzdáleností jsou posílány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Periodicky (30s)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Při změně položky ve směrovací tabulce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Uzel detekuje chyby uzlů a linek periodickou výměnou „Hello“ paketů nebo výměnou směrovací informace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1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04FC-07CE-4072-A787-FED91FC0E95B}" type="slidenum">
              <a:rPr lang="cs-CZ"/>
              <a:pPr/>
              <a:t>12</a:t>
            </a:fld>
            <a:endParaRPr lang="cs-CZ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Počáteční nastavení směrování</a:t>
            </a:r>
          </a:p>
        </p:txBody>
      </p:sp>
      <p:graphicFrame>
        <p:nvGraphicFramePr>
          <p:cNvPr id="196611" name="Group 3"/>
          <p:cNvGraphicFramePr>
            <a:graphicFrameLocks noGrp="1"/>
          </p:cNvGraphicFramePr>
          <p:nvPr>
            <p:ph sz="half" idx="1"/>
          </p:nvPr>
        </p:nvGraphicFramePr>
        <p:xfrm>
          <a:off x="827088" y="2168525"/>
          <a:ext cx="3251200" cy="3200400"/>
        </p:xfrm>
        <a:graphic>
          <a:graphicData uri="http://schemas.openxmlformats.org/drawingml/2006/table">
            <a:tbl>
              <a:tblPr/>
              <a:tblGrid>
                <a:gridCol w="658812"/>
                <a:gridCol w="431800"/>
                <a:gridCol w="431800"/>
                <a:gridCol w="431800"/>
                <a:gridCol w="431800"/>
                <a:gridCol w="433388"/>
                <a:gridCol w="4318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6677" name="Picture 69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519363"/>
            <a:ext cx="4067175" cy="183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0381-F320-4ECF-91FB-7F215A8B7D2D}" type="slidenum">
              <a:rPr lang="cs-CZ"/>
              <a:pPr/>
              <a:t>13</a:t>
            </a:fld>
            <a:endParaRPr lang="cs-CZ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Počáteční finální směrovací tabulka uzlu A</a:t>
            </a:r>
          </a:p>
        </p:txBody>
      </p:sp>
      <p:graphicFrame>
        <p:nvGraphicFramePr>
          <p:cNvPr id="198659" name="Group 3"/>
          <p:cNvGraphicFramePr>
            <a:graphicFrameLocks noGrp="1"/>
          </p:cNvGraphicFramePr>
          <p:nvPr>
            <p:ph sz="half" idx="1"/>
          </p:nvPr>
        </p:nvGraphicFramePr>
        <p:xfrm>
          <a:off x="468313" y="1557338"/>
          <a:ext cx="4043362" cy="2377440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 (od A)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8689" name="Picture 33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940050"/>
            <a:ext cx="3829050" cy="1728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98690" name="Group 34"/>
          <p:cNvGraphicFramePr>
            <a:graphicFrameLocks noGrp="1"/>
          </p:cNvGraphicFramePr>
          <p:nvPr/>
        </p:nvGraphicFramePr>
        <p:xfrm>
          <a:off x="468313" y="3933825"/>
          <a:ext cx="4043362" cy="2377440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 (od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1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1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759C-B05E-45B4-8D2C-CA3B084B1614}" type="slidenum">
              <a:rPr lang="cs-CZ"/>
              <a:pPr/>
              <a:t>14</a:t>
            </a:fld>
            <a:endParaRPr lang="cs-CZ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</a:t>
            </a:r>
            <a:r>
              <a:rPr lang="cs-CZ"/>
              <a:t>měny topologie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8075613" cy="3341688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Problém „čítání do nekonečna“</a:t>
            </a:r>
          </a:p>
          <a:p>
            <a:r>
              <a:rPr lang="cs-CZ">
                <a:latin typeface="Palatino Linotype" pitchFamily="18" charset="0"/>
              </a:rPr>
              <a:t>Možná řešení</a:t>
            </a:r>
          </a:p>
          <a:p>
            <a:pPr lvl="1"/>
            <a:r>
              <a:rPr lang="cs-CZ" sz="1800">
                <a:latin typeface="Palatino Linotype" pitchFamily="18" charset="0"/>
              </a:rPr>
              <a:t>Omezení horní meze pro čítání (maximální vzdálenost)</a:t>
            </a:r>
          </a:p>
          <a:p>
            <a:pPr lvl="1"/>
            <a:r>
              <a:rPr lang="cs-CZ" sz="1800">
                <a:latin typeface="Palatino Linotype" pitchFamily="18" charset="0"/>
              </a:rPr>
              <a:t>Split horizon (rozštěpený obzor)</a:t>
            </a:r>
          </a:p>
          <a:p>
            <a:pPr lvl="2"/>
            <a:r>
              <a:rPr lang="cs-CZ" sz="1800">
                <a:latin typeface="Palatino Linotype" pitchFamily="18" charset="0"/>
              </a:rPr>
              <a:t>X nesmí poslat do uzlu Y svou vzdálenost k uzlu Z, je-li uzel Y ve směru z X do Z.</a:t>
            </a:r>
          </a:p>
          <a:p>
            <a:pPr lvl="1"/>
            <a:r>
              <a:rPr lang="en-US" sz="1800">
                <a:latin typeface="Palatino Linotype" pitchFamily="18" charset="0"/>
              </a:rPr>
              <a:t>Split horizon with poisoned reverse</a:t>
            </a:r>
            <a:r>
              <a:rPr lang="cs-CZ" sz="1800">
                <a:latin typeface="Palatino Linotype" pitchFamily="18" charset="0"/>
              </a:rPr>
              <a:t> (rozštěpený obzor s otráveným zpětným směrem)</a:t>
            </a:r>
          </a:p>
          <a:p>
            <a:pPr lvl="2"/>
            <a:r>
              <a:rPr lang="cs-CZ" sz="1800">
                <a:latin typeface="Palatino Linotype" pitchFamily="18" charset="0"/>
              </a:rPr>
              <a:t>X posílá do uzlu že jeho vzdálenost k uzlu Z je </a:t>
            </a:r>
            <a:r>
              <a:rPr lang="en-US" sz="180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1800"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cs-CZ" sz="1800">
                <a:latin typeface="Palatino Linotype" pitchFamily="18" charset="0"/>
              </a:rPr>
              <a:t>je-li uzel Y ve směru z X do Z.</a:t>
            </a:r>
          </a:p>
          <a:p>
            <a:pPr>
              <a:buFont typeface="Wingdings" pitchFamily="2" charset="2"/>
              <a:buNone/>
            </a:pPr>
            <a:endParaRPr lang="cs-CZ" sz="180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2627313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4284663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10" name="Oval 6"/>
          <p:cNvSpPr>
            <a:spLocks noChangeArrowheads="1"/>
          </p:cNvSpPr>
          <p:nvPr/>
        </p:nvSpPr>
        <p:spPr bwMode="auto">
          <a:xfrm>
            <a:off x="5940425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>
            <a:off x="2916238" y="54451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>
            <a:off x="4572000" y="54451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2843213" y="54451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A</a:t>
            </a:r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4500563" y="54451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B</a:t>
            </a: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6156325" y="54451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C</a:t>
            </a: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 flipH="1">
            <a:off x="5003800" y="53006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5003800" y="53006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8" name="Freeform 14"/>
          <p:cNvSpPr>
            <a:spLocks/>
          </p:cNvSpPr>
          <p:nvPr/>
        </p:nvSpPr>
        <p:spPr bwMode="auto">
          <a:xfrm>
            <a:off x="2916238" y="4797425"/>
            <a:ext cx="3024187" cy="576263"/>
          </a:xfrm>
          <a:custGeom>
            <a:avLst/>
            <a:gdLst>
              <a:gd name="T0" fmla="*/ 0 w 1996"/>
              <a:gd name="T1" fmla="*/ 408 h 408"/>
              <a:gd name="T2" fmla="*/ 1044 w 1996"/>
              <a:gd name="T3" fmla="*/ 0 h 408"/>
              <a:gd name="T4" fmla="*/ 1996 w 1996"/>
              <a:gd name="T5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6" h="408">
                <a:moveTo>
                  <a:pt x="0" y="408"/>
                </a:moveTo>
                <a:cubicBezTo>
                  <a:pt x="355" y="204"/>
                  <a:pt x="711" y="0"/>
                  <a:pt x="1044" y="0"/>
                </a:cubicBezTo>
                <a:cubicBezTo>
                  <a:pt x="1377" y="0"/>
                  <a:pt x="1845" y="332"/>
                  <a:pt x="1996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5C8-5060-453F-BC49-416F3B5E0F4D}" type="slidenum">
              <a:rPr lang="cs-CZ"/>
              <a:pPr/>
              <a:t>15</a:t>
            </a:fld>
            <a:endParaRPr lang="cs-CZ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</a:t>
            </a:r>
            <a:r>
              <a:rPr lang="cs-CZ"/>
              <a:t>měny topologie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>
                <a:latin typeface="Palatino Linotype" pitchFamily="18" charset="0"/>
                <a:cs typeface="Times New Roman" pitchFamily="18" charset="0"/>
              </a:rPr>
              <a:t>Bohužel, žádné z těchto řešení nezabrání cyklům</a:t>
            </a:r>
          </a:p>
          <a:p>
            <a:r>
              <a:rPr lang="cs-CZ" sz="2000">
                <a:latin typeface="Palatino Linotype" pitchFamily="18" charset="0"/>
                <a:cs typeface="Times New Roman" pitchFamily="18" charset="0"/>
              </a:rPr>
              <a:t>Možné řešení: Před generováním a posíláním vektoru vzdáleností, který upravuje konektivitu k jinému uzlu, počkat nějakou dobu na informace o konektivitě k tomuto uzlu od jiných uzlů</a:t>
            </a:r>
          </a:p>
          <a:p>
            <a:pPr lvl="1"/>
            <a:r>
              <a:rPr lang="cs-CZ">
                <a:latin typeface="Palatino Linotype" pitchFamily="18" charset="0"/>
                <a:cs typeface="Times New Roman" pitchFamily="18" charset="0"/>
              </a:rPr>
              <a:t>Může významně prodloužit dobu konvergence.</a:t>
            </a:r>
          </a:p>
          <a:p>
            <a:r>
              <a:rPr lang="cs-CZ" sz="2000">
                <a:latin typeface="Palatino Linotype" pitchFamily="18" charset="0"/>
                <a:cs typeface="Times New Roman" pitchFamily="18" charset="0"/>
              </a:rPr>
              <a:t>Příčinou potíží je asynchronní výměna stavových informací</a:t>
            </a:r>
          </a:p>
          <a:p>
            <a:r>
              <a:rPr lang="cs-CZ" sz="2000">
                <a:latin typeface="Palatino Linotype" pitchFamily="18" charset="0"/>
                <a:cs typeface="Times New Roman" pitchFamily="18" charset="0"/>
              </a:rPr>
              <a:t>Není zaručeno, že je ve všech uzlech konzistentní směrovací informace</a:t>
            </a:r>
          </a:p>
          <a:p>
            <a:r>
              <a:rPr lang="cs-CZ" sz="2000">
                <a:latin typeface="Palatino Linotype" pitchFamily="18" charset="0"/>
                <a:cs typeface="Times New Roman" pitchFamily="18" charset="0"/>
              </a:rPr>
              <a:t>Urychlení konvergence: triggered update (okamžité spuštění opravy)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71B1-56E5-4C25-944C-C393181CE6AC}" type="slidenum">
              <a:rPr lang="cs-CZ"/>
              <a:pPr/>
              <a:t>16</a:t>
            </a:fld>
            <a:endParaRPr lang="cs-CZ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Information Protocol (RIP)</a:t>
            </a:r>
            <a:endParaRPr lang="cs-CZ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229600" cy="409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Implementace algoritmu „směrování podle vektoru vzdáleností“ 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RFC 1058, UDP port 520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Všechny ohodnocení linek jsou nastaveny na 1 (počet mezilehlých uzlů)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Vektory vzdáleností vyměňovány každých 30 s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Maximální možné ohodnocení je 15, 16 je nekonečno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Omezení cyklů pomocí algoritmu „</a:t>
            </a:r>
            <a:r>
              <a:rPr lang="en-US">
                <a:latin typeface="Palatino Linotype" pitchFamily="18" charset="0"/>
              </a:rPr>
              <a:t>Split horizon with poisoned reverse</a:t>
            </a:r>
            <a:r>
              <a:rPr lang="cs-CZ">
                <a:latin typeface="Palatino Linotype" pitchFamily="18" charset="0"/>
              </a:rPr>
              <a:t>“ (rozštěpený obzor s otráveným zpětným směrem)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BEB2-B829-4675-A37D-1AD5C4D575AD}" type="slidenum">
              <a:rPr lang="cs-CZ"/>
              <a:pPr/>
              <a:t>17</a:t>
            </a:fld>
            <a:endParaRPr lang="cs-CZ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Information Protocol (RIP)</a:t>
            </a:r>
            <a:endParaRPr lang="cs-CZ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Urychlení konvergence pomocí „Triggered update“ (okamžitá oprava)</a:t>
            </a:r>
          </a:p>
          <a:p>
            <a:r>
              <a:rPr lang="cs-CZ">
                <a:latin typeface="Palatino Linotype" pitchFamily="18" charset="0"/>
              </a:rPr>
              <a:t>Někdy se používá také „Hold down“ (pozdržení odeslání informace o výpadku uzlu nebo linky)</a:t>
            </a:r>
          </a:p>
          <a:p>
            <a:r>
              <a:rPr lang="cs-CZ">
                <a:latin typeface="Palatino Linotype" pitchFamily="18" charset="0"/>
              </a:rPr>
              <a:t>Detekce výpadku uzlu nebo linky po 180 s</a:t>
            </a:r>
          </a:p>
          <a:p>
            <a:r>
              <a:rPr lang="cs-CZ">
                <a:latin typeface="Palatino Linotype" pitchFamily="18" charset="0"/>
              </a:rPr>
              <a:t>Výmaz z nedostupnosti ze směrovací tabulky po 120 s</a:t>
            </a:r>
          </a:p>
          <a:p>
            <a:r>
              <a:rPr lang="cs-CZ">
                <a:latin typeface="Palatino Linotype" pitchFamily="18" charset="0"/>
              </a:rPr>
              <a:t>Max. velikost datagramu 512 slabik – 25 cest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506E-A3B6-44E6-9636-8B6411BF0907}" type="slidenum">
              <a:rPr lang="cs-CZ"/>
              <a:pPr/>
              <a:t>18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/>
              <a:t>Formát zprávy RIP</a:t>
            </a:r>
          </a:p>
        </p:txBody>
      </p:sp>
      <p:grpSp>
        <p:nvGrpSpPr>
          <p:cNvPr id="208899" name="Group 3"/>
          <p:cNvGrpSpPr>
            <a:grpSpLocks/>
          </p:cNvGrpSpPr>
          <p:nvPr/>
        </p:nvGrpSpPr>
        <p:grpSpPr bwMode="auto">
          <a:xfrm>
            <a:off x="1835150" y="1484313"/>
            <a:ext cx="5715000" cy="3962400"/>
            <a:chOff x="1154" y="1149"/>
            <a:chExt cx="3600" cy="2496"/>
          </a:xfrm>
        </p:grpSpPr>
        <p:sp>
          <p:nvSpPr>
            <p:cNvPr id="208900" name="Rectangle 4"/>
            <p:cNvSpPr>
              <a:spLocks noChangeArrowheads="1"/>
            </p:cNvSpPr>
            <p:nvPr/>
          </p:nvSpPr>
          <p:spPr bwMode="auto">
            <a:xfrm>
              <a:off x="1202" y="1341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command(1-6)</a:t>
              </a:r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1970" y="1341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version(1)</a:t>
              </a:r>
            </a:p>
          </p:txBody>
        </p:sp>
        <p:sp>
          <p:nvSpPr>
            <p:cNvPr id="208902" name="Rectangle 6"/>
            <p:cNvSpPr>
              <a:spLocks noChangeArrowheads="1"/>
            </p:cNvSpPr>
            <p:nvPr/>
          </p:nvSpPr>
          <p:spPr bwMode="auto">
            <a:xfrm>
              <a:off x="2738" y="1341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03" name="Text Box 7"/>
            <p:cNvSpPr txBox="1">
              <a:spLocks noChangeArrowheads="1"/>
            </p:cNvSpPr>
            <p:nvPr/>
          </p:nvSpPr>
          <p:spPr bwMode="auto">
            <a:xfrm>
              <a:off x="1202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08904" name="Text Box 8"/>
            <p:cNvSpPr txBox="1">
              <a:spLocks noChangeArrowheads="1"/>
            </p:cNvSpPr>
            <p:nvPr/>
          </p:nvSpPr>
          <p:spPr bwMode="auto">
            <a:xfrm>
              <a:off x="1874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08905" name="Text Box 9"/>
            <p:cNvSpPr txBox="1">
              <a:spLocks noChangeArrowheads="1"/>
            </p:cNvSpPr>
            <p:nvPr/>
          </p:nvSpPr>
          <p:spPr bwMode="auto">
            <a:xfrm>
              <a:off x="1970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08906" name="Text Box 10"/>
            <p:cNvSpPr txBox="1">
              <a:spLocks noChangeArrowheads="1"/>
            </p:cNvSpPr>
            <p:nvPr/>
          </p:nvSpPr>
          <p:spPr bwMode="auto">
            <a:xfrm>
              <a:off x="2594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08907" name="Text Box 11"/>
            <p:cNvSpPr txBox="1">
              <a:spLocks noChangeArrowheads="1"/>
            </p:cNvSpPr>
            <p:nvPr/>
          </p:nvSpPr>
          <p:spPr bwMode="auto">
            <a:xfrm>
              <a:off x="2738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08908" name="Text Box 12"/>
            <p:cNvSpPr txBox="1">
              <a:spLocks noChangeArrowheads="1"/>
            </p:cNvSpPr>
            <p:nvPr/>
          </p:nvSpPr>
          <p:spPr bwMode="auto">
            <a:xfrm>
              <a:off x="4130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08909" name="Rectangle 13"/>
            <p:cNvSpPr>
              <a:spLocks noChangeArrowheads="1"/>
            </p:cNvSpPr>
            <p:nvPr/>
          </p:nvSpPr>
          <p:spPr bwMode="auto">
            <a:xfrm>
              <a:off x="1202" y="1917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IP address</a:t>
              </a:r>
            </a:p>
          </p:txBody>
        </p:sp>
        <p:sp>
          <p:nvSpPr>
            <p:cNvPr id="208910" name="Rectangle 14"/>
            <p:cNvSpPr>
              <a:spLocks noChangeArrowheads="1"/>
            </p:cNvSpPr>
            <p:nvPr/>
          </p:nvSpPr>
          <p:spPr bwMode="auto">
            <a:xfrm>
              <a:off x="2738" y="1629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1202" y="1629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address family(2)</a:t>
              </a:r>
            </a:p>
          </p:txBody>
        </p:sp>
        <p:sp>
          <p:nvSpPr>
            <p:cNvPr id="208912" name="Rectangle 16"/>
            <p:cNvSpPr>
              <a:spLocks noChangeArrowheads="1"/>
            </p:cNvSpPr>
            <p:nvPr/>
          </p:nvSpPr>
          <p:spPr bwMode="auto">
            <a:xfrm>
              <a:off x="1202" y="2205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3" name="Rectangle 17"/>
            <p:cNvSpPr>
              <a:spLocks noChangeArrowheads="1"/>
            </p:cNvSpPr>
            <p:nvPr/>
          </p:nvSpPr>
          <p:spPr bwMode="auto">
            <a:xfrm>
              <a:off x="1202" y="2493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4" name="Rectangle 18"/>
            <p:cNvSpPr>
              <a:spLocks noChangeArrowheads="1"/>
            </p:cNvSpPr>
            <p:nvPr/>
          </p:nvSpPr>
          <p:spPr bwMode="auto">
            <a:xfrm>
              <a:off x="1202" y="2781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metric(1-16)</a:t>
              </a:r>
            </a:p>
          </p:txBody>
        </p:sp>
        <p:sp>
          <p:nvSpPr>
            <p:cNvPr id="208915" name="Rectangle 19"/>
            <p:cNvSpPr>
              <a:spLocks noChangeArrowheads="1"/>
            </p:cNvSpPr>
            <p:nvPr/>
          </p:nvSpPr>
          <p:spPr bwMode="auto">
            <a:xfrm>
              <a:off x="1202" y="3069"/>
              <a:ext cx="3075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(up to 24 more routes)</a:t>
              </a:r>
            </a:p>
          </p:txBody>
        </p:sp>
        <p:sp>
          <p:nvSpPr>
            <p:cNvPr id="208916" name="Line 20"/>
            <p:cNvSpPr>
              <a:spLocks noChangeShapeType="1"/>
            </p:cNvSpPr>
            <p:nvPr/>
          </p:nvSpPr>
          <p:spPr bwMode="auto">
            <a:xfrm>
              <a:off x="1202" y="3261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7" name="Line 21"/>
            <p:cNvSpPr>
              <a:spLocks noChangeShapeType="1"/>
            </p:cNvSpPr>
            <p:nvPr/>
          </p:nvSpPr>
          <p:spPr bwMode="auto">
            <a:xfrm>
              <a:off x="4274" y="3261"/>
              <a:ext cx="0" cy="19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8" name="Line 22"/>
            <p:cNvSpPr>
              <a:spLocks noChangeShapeType="1"/>
            </p:cNvSpPr>
            <p:nvPr/>
          </p:nvSpPr>
          <p:spPr bwMode="auto">
            <a:xfrm>
              <a:off x="1202" y="326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9" name="Line 23"/>
            <p:cNvSpPr>
              <a:spLocks noChangeShapeType="1"/>
            </p:cNvSpPr>
            <p:nvPr/>
          </p:nvSpPr>
          <p:spPr bwMode="auto">
            <a:xfrm>
              <a:off x="1154" y="345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0" name="Line 24"/>
            <p:cNvSpPr>
              <a:spLocks noChangeShapeType="1"/>
            </p:cNvSpPr>
            <p:nvPr/>
          </p:nvSpPr>
          <p:spPr bwMode="auto">
            <a:xfrm flipH="1">
              <a:off x="1154" y="3261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1" name="Line 25"/>
            <p:cNvSpPr>
              <a:spLocks noChangeShapeType="1"/>
            </p:cNvSpPr>
            <p:nvPr/>
          </p:nvSpPr>
          <p:spPr bwMode="auto">
            <a:xfrm>
              <a:off x="4274" y="3261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2" name="Line 26"/>
            <p:cNvSpPr>
              <a:spLocks noChangeShapeType="1"/>
            </p:cNvSpPr>
            <p:nvPr/>
          </p:nvSpPr>
          <p:spPr bwMode="auto">
            <a:xfrm>
              <a:off x="4274" y="326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3" name="Line 27"/>
            <p:cNvSpPr>
              <a:spLocks noChangeShapeType="1"/>
            </p:cNvSpPr>
            <p:nvPr/>
          </p:nvSpPr>
          <p:spPr bwMode="auto">
            <a:xfrm>
              <a:off x="4226" y="345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4" name="Line 28"/>
            <p:cNvSpPr>
              <a:spLocks noChangeShapeType="1"/>
            </p:cNvSpPr>
            <p:nvPr/>
          </p:nvSpPr>
          <p:spPr bwMode="auto">
            <a:xfrm flipH="1">
              <a:off x="4226" y="3261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8925" name="Group 29"/>
            <p:cNvGrpSpPr>
              <a:grpSpLocks/>
            </p:cNvGrpSpPr>
            <p:nvPr/>
          </p:nvGrpSpPr>
          <p:grpSpPr bwMode="auto">
            <a:xfrm rot="5400000">
              <a:off x="4370" y="1629"/>
              <a:ext cx="192" cy="192"/>
              <a:chOff x="432" y="2064"/>
              <a:chExt cx="192" cy="192"/>
            </a:xfrm>
          </p:grpSpPr>
          <p:sp>
            <p:nvSpPr>
              <p:cNvPr id="208926" name="Line 30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927" name="Line 31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8928" name="Group 32"/>
            <p:cNvGrpSpPr>
              <a:grpSpLocks/>
            </p:cNvGrpSpPr>
            <p:nvPr/>
          </p:nvGrpSpPr>
          <p:grpSpPr bwMode="auto">
            <a:xfrm rot="16200000" flipV="1">
              <a:off x="4370" y="2877"/>
              <a:ext cx="192" cy="192"/>
              <a:chOff x="432" y="2064"/>
              <a:chExt cx="192" cy="192"/>
            </a:xfrm>
          </p:grpSpPr>
          <p:sp>
            <p:nvSpPr>
              <p:cNvPr id="208929" name="Line 3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930" name="Line 3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8931" name="Text Box 35"/>
            <p:cNvSpPr txBox="1">
              <a:spLocks noChangeArrowheads="1"/>
            </p:cNvSpPr>
            <p:nvPr/>
          </p:nvSpPr>
          <p:spPr bwMode="auto">
            <a:xfrm>
              <a:off x="4274" y="2301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F935-6A61-428A-ACFC-BB31E90FF343}" type="slidenum">
              <a:rPr lang="cs-CZ"/>
              <a:pPr/>
              <a:t>19</a:t>
            </a:fld>
            <a:endParaRPr lang="cs-CZ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Algoritmus opravy směrovací tabulky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79912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Pokud je nově vypočtená vzdálenost</a:t>
            </a:r>
          </a:p>
          <a:p>
            <a:pPr lvl="1"/>
            <a:r>
              <a:rPr lang="cs-CZ" sz="2400">
                <a:latin typeface="Palatino Linotype" pitchFamily="18" charset="0"/>
              </a:rPr>
              <a:t>Menší – opravit</a:t>
            </a:r>
          </a:p>
          <a:p>
            <a:pPr lvl="1"/>
            <a:r>
              <a:rPr lang="cs-CZ" sz="2400">
                <a:latin typeface="Palatino Linotype" pitchFamily="18" charset="0"/>
              </a:rPr>
              <a:t>Stejná – nic neměnit</a:t>
            </a:r>
          </a:p>
          <a:p>
            <a:pPr lvl="1"/>
            <a:r>
              <a:rPr lang="cs-CZ" sz="2400">
                <a:latin typeface="Palatino Linotype" pitchFamily="18" charset="0"/>
              </a:rPr>
              <a:t>Horší</a:t>
            </a:r>
          </a:p>
          <a:p>
            <a:pPr lvl="2"/>
            <a:r>
              <a:rPr lang="cs-CZ" sz="2400">
                <a:latin typeface="Palatino Linotype" pitchFamily="18" charset="0"/>
              </a:rPr>
              <a:t>Na základě zprávy ze směrovače, který je sousední pro původní směrování – opravit (zhoršení ocenění)</a:t>
            </a:r>
          </a:p>
          <a:p>
            <a:pPr lvl="2"/>
            <a:r>
              <a:rPr lang="cs-CZ" sz="2400">
                <a:latin typeface="Palatino Linotype" pitchFamily="18" charset="0"/>
              </a:rPr>
              <a:t>Na základě zprávy z jiného směrovače – nic neměnit</a:t>
            </a:r>
          </a:p>
          <a:p>
            <a:r>
              <a:rPr lang="cs-CZ">
                <a:latin typeface="Palatino Linotype" pitchFamily="18" charset="0"/>
              </a:rPr>
              <a:t>Aktivní režim (směrovač)</a:t>
            </a:r>
          </a:p>
          <a:p>
            <a:r>
              <a:rPr lang="cs-CZ">
                <a:latin typeface="Palatino Linotype" pitchFamily="18" charset="0"/>
              </a:rPr>
              <a:t>Pasivní režim (hostitelský systém)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D137-EB82-4321-81E3-5615E3A6E171}" type="slidenum">
              <a:rPr lang="cs-CZ"/>
              <a:pPr/>
              <a:t>2</a:t>
            </a:fld>
            <a:endParaRPr lang="cs-CZ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Základy směrování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9263"/>
            <a:ext cx="8218487" cy="4029075"/>
          </a:xfrm>
        </p:spPr>
        <p:txBody>
          <a:bodyPr/>
          <a:lstStyle/>
          <a:p>
            <a:r>
              <a:rPr lang="cs-CZ" dirty="0" smtClean="0">
                <a:latin typeface="Palatino Linotype" pitchFamily="18" charset="0"/>
              </a:rPr>
              <a:t>Typy směrování</a:t>
            </a:r>
          </a:p>
          <a:p>
            <a:pPr lvl="1"/>
            <a:r>
              <a:rPr lang="cs-CZ" dirty="0" smtClean="0">
                <a:latin typeface="Palatino Linotype" pitchFamily="18" charset="0"/>
              </a:rPr>
              <a:t>na základě znalosti grafu (</a:t>
            </a:r>
            <a:r>
              <a:rPr lang="cs-CZ" dirty="0" err="1" smtClean="0">
                <a:latin typeface="Palatino Linotype" pitchFamily="18" charset="0"/>
              </a:rPr>
              <a:t>Graph</a:t>
            </a:r>
            <a:r>
              <a:rPr lang="cs-CZ" dirty="0" smtClean="0">
                <a:latin typeface="Palatino Linotype" pitchFamily="18" charset="0"/>
              </a:rPr>
              <a:t> </a:t>
            </a:r>
            <a:r>
              <a:rPr lang="cs-CZ" dirty="0" err="1" smtClean="0">
                <a:latin typeface="Palatino Linotype" pitchFamily="18" charset="0"/>
              </a:rPr>
              <a:t>Routing</a:t>
            </a:r>
            <a:r>
              <a:rPr lang="cs-CZ" dirty="0" smtClean="0">
                <a:latin typeface="Palatino Linotype" pitchFamily="18" charset="0"/>
              </a:rPr>
              <a:t>)</a:t>
            </a:r>
          </a:p>
          <a:p>
            <a:pPr lvl="1"/>
            <a:r>
              <a:rPr lang="cs-CZ" dirty="0" smtClean="0">
                <a:latin typeface="Palatino Linotype" pitchFamily="18" charset="0"/>
              </a:rPr>
              <a:t>na základě zadání cesty (Source </a:t>
            </a:r>
            <a:r>
              <a:rPr lang="cs-CZ" dirty="0" err="1" smtClean="0">
                <a:latin typeface="Palatino Linotype" pitchFamily="18" charset="0"/>
              </a:rPr>
              <a:t>Routing</a:t>
            </a:r>
            <a:r>
              <a:rPr lang="cs-CZ" dirty="0" smtClean="0">
                <a:latin typeface="Palatino Linotype" pitchFamily="18" charset="0"/>
              </a:rPr>
              <a:t>)</a:t>
            </a:r>
          </a:p>
          <a:p>
            <a:r>
              <a:rPr lang="cs-CZ" dirty="0" smtClean="0">
                <a:latin typeface="Palatino Linotype" pitchFamily="18" charset="0"/>
              </a:rPr>
              <a:t>Předpoklady</a:t>
            </a:r>
            <a:r>
              <a:rPr lang="cs-CZ" dirty="0">
                <a:latin typeface="Palatino Linotype" pitchFamily="18" charset="0"/>
              </a:rPr>
              <a:t>: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Mějme směrovač X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Směrovač nemůže znát topologii celé sítě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X potřebuje určit směrovač pro přístup k ostatním </a:t>
            </a:r>
            <a:r>
              <a:rPr lang="cs-CZ" sz="2400" dirty="0" err="1">
                <a:latin typeface="Palatino Linotype" pitchFamily="18" charset="0"/>
              </a:rPr>
              <a:t>subsítím</a:t>
            </a:r>
            <a:r>
              <a:rPr lang="cs-CZ" sz="2400" dirty="0">
                <a:latin typeface="Palatino Linotype" pitchFamily="18" charset="0"/>
              </a:rPr>
              <a:t> v Internetu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Tato informace je uložena do směrovací tabulky směrovače</a:t>
            </a:r>
          </a:p>
        </p:txBody>
      </p:sp>
    </p:spTree>
    <p:extLst>
      <p:ext uri="{BB962C8B-B14F-4D97-AF65-F5344CB8AC3E}">
        <p14:creationId xmlns:p14="http://schemas.microsoft.com/office/powerpoint/2010/main" val="9942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557B-941F-498D-9AC6-FA2686CA730E}" type="slidenum">
              <a:rPr lang="cs-CZ"/>
              <a:pPr/>
              <a:t>20</a:t>
            </a:fld>
            <a:endParaRPr lang="cs-CZ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Vysílání</a:t>
            </a:r>
            <a:r>
              <a:rPr lang="en-US"/>
              <a:t> </a:t>
            </a:r>
            <a:r>
              <a:rPr lang="cs-CZ"/>
              <a:t>požadavku/odpovědi</a:t>
            </a:r>
            <a:r>
              <a:rPr lang="en-US"/>
              <a:t> RIP</a:t>
            </a:r>
            <a:endParaRPr lang="cs-CZ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Vysílání požadavku</a:t>
            </a:r>
          </a:p>
          <a:p>
            <a:r>
              <a:rPr lang="cs-CZ">
                <a:latin typeface="Palatino Linotype" pitchFamily="18" charset="0"/>
              </a:rPr>
              <a:t>Jiný zdrojový port než 520 – odpoví vždy</a:t>
            </a:r>
          </a:p>
          <a:p>
            <a:r>
              <a:rPr lang="cs-CZ">
                <a:latin typeface="Palatino Linotype" pitchFamily="18" charset="0"/>
              </a:rPr>
              <a:t>520 na 520</a:t>
            </a:r>
          </a:p>
          <a:p>
            <a:pPr lvl="1"/>
            <a:r>
              <a:rPr lang="cs-CZ">
                <a:latin typeface="Palatino Linotype" pitchFamily="18" charset="0"/>
              </a:rPr>
              <a:t>Bez záznamu – neodpoví</a:t>
            </a:r>
          </a:p>
          <a:p>
            <a:pPr lvl="1"/>
            <a:r>
              <a:rPr lang="cs-CZ">
                <a:latin typeface="Palatino Linotype" pitchFamily="18" charset="0"/>
              </a:rPr>
              <a:t>Právě jeden záznam IP=0.0.0.0, METRIC=16 – celá tabulka</a:t>
            </a:r>
          </a:p>
          <a:p>
            <a:pPr lvl="1"/>
            <a:r>
              <a:rPr lang="cs-CZ">
                <a:latin typeface="Palatino Linotype" pitchFamily="18" charset="0"/>
              </a:rPr>
              <a:t>Jinak – posílání cest k cílům, které jsou uvedeny</a:t>
            </a:r>
          </a:p>
          <a:p>
            <a:r>
              <a:rPr lang="cs-CZ">
                <a:latin typeface="Palatino Linotype" pitchFamily="18" charset="0"/>
              </a:rPr>
              <a:t>Vysílání odpovědi</a:t>
            </a:r>
          </a:p>
          <a:p>
            <a:r>
              <a:rPr lang="cs-CZ">
                <a:latin typeface="Palatino Linotype" pitchFamily="18" charset="0"/>
              </a:rPr>
              <a:t>Odpověď na konkrétní dotaz</a:t>
            </a:r>
          </a:p>
          <a:p>
            <a:r>
              <a:rPr lang="cs-CZ">
                <a:latin typeface="Palatino Linotype" pitchFamily="18" charset="0"/>
              </a:rPr>
              <a:t>Podle pravidelného rozvrhu (30s)</a:t>
            </a:r>
          </a:p>
          <a:p>
            <a:r>
              <a:rPr lang="cs-CZ">
                <a:latin typeface="Palatino Linotype" pitchFamily="18" charset="0"/>
              </a:rPr>
              <a:t>Vynuceně – triggered update – náhodná doba 1 až 5s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3506-5900-4E54-A5BD-FE6B30603EC2}" type="slidenum">
              <a:rPr lang="cs-CZ"/>
              <a:pPr/>
              <a:t>21</a:t>
            </a:fld>
            <a:endParaRPr lang="cs-CZ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Časování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413" cy="4525962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Výměna tabulek se sousedními uzly 30s</a:t>
            </a:r>
          </a:p>
          <a:p>
            <a:r>
              <a:rPr lang="cs-CZ">
                <a:latin typeface="Palatino Linotype" pitchFamily="18" charset="0"/>
              </a:rPr>
              <a:t>Detekce nedostupného uzlu 180s</a:t>
            </a:r>
          </a:p>
          <a:p>
            <a:r>
              <a:rPr lang="cs-CZ">
                <a:latin typeface="Palatino Linotype" pitchFamily="18" charset="0"/>
              </a:rPr>
              <a:t>Ponechání informace o nedostupnosti uzlu v tabulce aby se informace mohla rozšířit i k ostatním uzlům) 120s</a:t>
            </a:r>
          </a:p>
          <a:p>
            <a:r>
              <a:rPr lang="cs-CZ">
                <a:latin typeface="Palatino Linotype" pitchFamily="18" charset="0"/>
              </a:rPr>
              <a:t>Triggered updates – náhodné rozprostření doby 1 až 5s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021BA-FCAF-4FE1-A96D-2CD5A8AD10F9}" type="slidenum">
              <a:rPr lang="cs-CZ"/>
              <a:pPr/>
              <a:t>22</a:t>
            </a:fld>
            <a:endParaRPr lang="cs-CZ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</a:t>
            </a:r>
            <a:r>
              <a:rPr lang="cs-CZ"/>
              <a:t>-2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RIP 2 – používá stejný formát jako RIP (č. verze 2), rozšíření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Uvažuje autonomní systémy</a:t>
            </a:r>
          </a:p>
          <a:p>
            <a:pPr lvl="1"/>
            <a:r>
              <a:rPr lang="cs-CZ" sz="2400">
                <a:latin typeface="Palatino Linotype" pitchFamily="18" charset="0"/>
              </a:rPr>
              <a:t>Interakce mezi IGP a EGP</a:t>
            </a:r>
          </a:p>
          <a:p>
            <a:pPr lvl="1"/>
            <a:r>
              <a:rPr lang="cs-CZ" sz="2400">
                <a:latin typeface="Palatino Linotype" pitchFamily="18" charset="0"/>
              </a:rPr>
              <a:t>Posílání subsíťové masky a adresy následujícího uzlu</a:t>
            </a:r>
          </a:p>
          <a:p>
            <a:pPr lvl="1"/>
            <a:r>
              <a:rPr lang="cs-CZ" sz="2400">
                <a:latin typeface="Palatino Linotype" pitchFamily="18" charset="0"/>
              </a:rPr>
              <a:t>Podpora skupinového doručování – snížení zátěže</a:t>
            </a:r>
          </a:p>
          <a:p>
            <a:pPr lvl="1"/>
            <a:r>
              <a:rPr lang="cs-CZ" sz="2400">
                <a:latin typeface="Palatino Linotype" pitchFamily="18" charset="0"/>
              </a:rPr>
              <a:t>Podpora ověřování pravosti – heslo</a:t>
            </a:r>
          </a:p>
          <a:p>
            <a:pPr lvl="1"/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5993-F6D5-4D07-81F8-2B330D157268}" type="slidenum">
              <a:rPr lang="cs-CZ"/>
              <a:pPr/>
              <a:t>23</a:t>
            </a:fld>
            <a:endParaRPr lang="cs-CZ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</a:t>
            </a:r>
            <a:r>
              <a:rPr lang="cs-CZ"/>
              <a:t>-2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Zajištěna kompatibilita s RIP</a:t>
            </a:r>
          </a:p>
          <a:p>
            <a:r>
              <a:rPr lang="cs-CZ">
                <a:latin typeface="Palatino Linotype" pitchFamily="18" charset="0"/>
              </a:rPr>
              <a:t>„Zvětšení“ nekonečna – využita vyšší slabika</a:t>
            </a:r>
          </a:p>
          <a:p>
            <a:pPr lvl="1"/>
            <a:endParaRPr lang="cs-CZ">
              <a:latin typeface="Palatino Linotyp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763713" y="2636838"/>
            <a:ext cx="467995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9141" name="Line 5"/>
          <p:cNvSpPr>
            <a:spLocks noChangeShapeType="1"/>
          </p:cNvSpPr>
          <p:nvPr/>
        </p:nvSpPr>
        <p:spPr bwMode="auto">
          <a:xfrm>
            <a:off x="4140200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2484438" y="2708275"/>
            <a:ext cx="84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Times New Roman" pitchFamily="18" charset="0"/>
              </a:rPr>
              <a:t>navíc</a:t>
            </a: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4787900" y="2708275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Times New Roman" pitchFamily="18" charset="0"/>
              </a:rPr>
              <a:t>původní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B393-418A-4041-8F16-C78AD5EEF346}" type="slidenum">
              <a:rPr lang="cs-CZ"/>
              <a:pPr/>
              <a:t>24</a:t>
            </a:fld>
            <a:endParaRPr lang="cs-CZ"/>
          </a:p>
        </p:txBody>
      </p:sp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1908175" y="1557338"/>
            <a:ext cx="5715000" cy="3962400"/>
            <a:chOff x="1152" y="1344"/>
            <a:chExt cx="3600" cy="2496"/>
          </a:xfrm>
        </p:grpSpPr>
        <p:sp>
          <p:nvSpPr>
            <p:cNvPr id="221187" name="Rectangle 3"/>
            <p:cNvSpPr>
              <a:spLocks noChangeArrowheads="1"/>
            </p:cNvSpPr>
            <p:nvPr/>
          </p:nvSpPr>
          <p:spPr bwMode="auto">
            <a:xfrm>
              <a:off x="1200" y="1536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command(1-6)</a:t>
              </a:r>
            </a:p>
          </p:txBody>
        </p:sp>
        <p:sp>
          <p:nvSpPr>
            <p:cNvPr id="221188" name="Rectangle 4"/>
            <p:cNvSpPr>
              <a:spLocks noChangeArrowheads="1"/>
            </p:cNvSpPr>
            <p:nvPr/>
          </p:nvSpPr>
          <p:spPr bwMode="auto">
            <a:xfrm>
              <a:off x="1968" y="1536"/>
              <a:ext cx="768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version(2)</a:t>
              </a:r>
            </a:p>
          </p:txBody>
        </p:sp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2736" y="1536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routing domain</a:t>
              </a:r>
            </a:p>
          </p:txBody>
        </p:sp>
        <p:sp>
          <p:nvSpPr>
            <p:cNvPr id="221190" name="Text Box 6"/>
            <p:cNvSpPr txBox="1">
              <a:spLocks noChangeArrowheads="1"/>
            </p:cNvSpPr>
            <p:nvPr/>
          </p:nvSpPr>
          <p:spPr bwMode="auto">
            <a:xfrm>
              <a:off x="1200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21191" name="Text Box 7"/>
            <p:cNvSpPr txBox="1">
              <a:spLocks noChangeArrowheads="1"/>
            </p:cNvSpPr>
            <p:nvPr/>
          </p:nvSpPr>
          <p:spPr bwMode="auto">
            <a:xfrm>
              <a:off x="1872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>
              <a:off x="1968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21193" name="Text Box 9"/>
            <p:cNvSpPr txBox="1">
              <a:spLocks noChangeArrowheads="1"/>
            </p:cNvSpPr>
            <p:nvPr/>
          </p:nvSpPr>
          <p:spPr bwMode="auto">
            <a:xfrm>
              <a:off x="2592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21194" name="Text Box 10"/>
            <p:cNvSpPr txBox="1">
              <a:spLocks noChangeArrowheads="1"/>
            </p:cNvSpPr>
            <p:nvPr/>
          </p:nvSpPr>
          <p:spPr bwMode="auto">
            <a:xfrm>
              <a:off x="2736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4128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21196" name="Rectangle 12"/>
            <p:cNvSpPr>
              <a:spLocks noChangeArrowheads="1"/>
            </p:cNvSpPr>
            <p:nvPr/>
          </p:nvSpPr>
          <p:spPr bwMode="auto">
            <a:xfrm>
              <a:off x="1200" y="2112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IP address</a:t>
              </a:r>
            </a:p>
          </p:txBody>
        </p:sp>
        <p:sp>
          <p:nvSpPr>
            <p:cNvPr id="221197" name="Rectangle 13"/>
            <p:cNvSpPr>
              <a:spLocks noChangeArrowheads="1"/>
            </p:cNvSpPr>
            <p:nvPr/>
          </p:nvSpPr>
          <p:spPr bwMode="auto">
            <a:xfrm>
              <a:off x="2736" y="1824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route tag</a:t>
              </a:r>
            </a:p>
          </p:txBody>
        </p:sp>
        <p:sp>
          <p:nvSpPr>
            <p:cNvPr id="221198" name="Rectangle 14"/>
            <p:cNvSpPr>
              <a:spLocks noChangeArrowheads="1"/>
            </p:cNvSpPr>
            <p:nvPr/>
          </p:nvSpPr>
          <p:spPr bwMode="auto">
            <a:xfrm>
              <a:off x="1200" y="1824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address family(2)</a:t>
              </a:r>
            </a:p>
          </p:txBody>
        </p:sp>
        <p:sp>
          <p:nvSpPr>
            <p:cNvPr id="221199" name="Rectangle 15"/>
            <p:cNvSpPr>
              <a:spLocks noChangeArrowheads="1"/>
            </p:cNvSpPr>
            <p:nvPr/>
          </p:nvSpPr>
          <p:spPr bwMode="auto">
            <a:xfrm>
              <a:off x="1200" y="2400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subnet mask</a:t>
              </a:r>
            </a:p>
          </p:txBody>
        </p:sp>
        <p:sp>
          <p:nvSpPr>
            <p:cNvPr id="221200" name="Rectangle 16"/>
            <p:cNvSpPr>
              <a:spLocks noChangeArrowheads="1"/>
            </p:cNvSpPr>
            <p:nvPr/>
          </p:nvSpPr>
          <p:spPr bwMode="auto">
            <a:xfrm>
              <a:off x="1200" y="2688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next-hop IP address</a:t>
              </a:r>
            </a:p>
          </p:txBody>
        </p:sp>
        <p:sp>
          <p:nvSpPr>
            <p:cNvPr id="221201" name="Rectangle 17"/>
            <p:cNvSpPr>
              <a:spLocks noChangeArrowheads="1"/>
            </p:cNvSpPr>
            <p:nvPr/>
          </p:nvSpPr>
          <p:spPr bwMode="auto">
            <a:xfrm>
              <a:off x="1200" y="2976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metric(1-16)</a:t>
              </a:r>
            </a:p>
          </p:txBody>
        </p:sp>
        <p:sp>
          <p:nvSpPr>
            <p:cNvPr id="221202" name="Rectangle 18"/>
            <p:cNvSpPr>
              <a:spLocks noChangeArrowheads="1"/>
            </p:cNvSpPr>
            <p:nvPr/>
          </p:nvSpPr>
          <p:spPr bwMode="auto">
            <a:xfrm>
              <a:off x="1200" y="3264"/>
              <a:ext cx="3075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(up to 24 more routes)</a:t>
              </a:r>
            </a:p>
          </p:txBody>
        </p:sp>
        <p:sp>
          <p:nvSpPr>
            <p:cNvPr id="221203" name="Line 19"/>
            <p:cNvSpPr>
              <a:spLocks noChangeShapeType="1"/>
            </p:cNvSpPr>
            <p:nvPr/>
          </p:nvSpPr>
          <p:spPr bwMode="auto">
            <a:xfrm>
              <a:off x="1200" y="3456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4" name="Line 20"/>
            <p:cNvSpPr>
              <a:spLocks noChangeShapeType="1"/>
            </p:cNvSpPr>
            <p:nvPr/>
          </p:nvSpPr>
          <p:spPr bwMode="auto">
            <a:xfrm>
              <a:off x="4272" y="3456"/>
              <a:ext cx="0" cy="19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5" name="Line 21"/>
            <p:cNvSpPr>
              <a:spLocks noChangeShapeType="1"/>
            </p:cNvSpPr>
            <p:nvPr/>
          </p:nvSpPr>
          <p:spPr bwMode="auto">
            <a:xfrm>
              <a:off x="1200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6" name="Line 22"/>
            <p:cNvSpPr>
              <a:spLocks noChangeShapeType="1"/>
            </p:cNvSpPr>
            <p:nvPr/>
          </p:nvSpPr>
          <p:spPr bwMode="auto">
            <a:xfrm>
              <a:off x="1152" y="364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7" name="Line 23"/>
            <p:cNvSpPr>
              <a:spLocks noChangeShapeType="1"/>
            </p:cNvSpPr>
            <p:nvPr/>
          </p:nvSpPr>
          <p:spPr bwMode="auto">
            <a:xfrm flipH="1">
              <a:off x="1152" y="345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8" name="Line 24"/>
            <p:cNvSpPr>
              <a:spLocks noChangeShapeType="1"/>
            </p:cNvSpPr>
            <p:nvPr/>
          </p:nvSpPr>
          <p:spPr bwMode="auto">
            <a:xfrm>
              <a:off x="4272" y="3456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9" name="Line 25"/>
            <p:cNvSpPr>
              <a:spLocks noChangeShapeType="1"/>
            </p:cNvSpPr>
            <p:nvPr/>
          </p:nvSpPr>
          <p:spPr bwMode="auto">
            <a:xfrm>
              <a:off x="4272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0" name="Line 26"/>
            <p:cNvSpPr>
              <a:spLocks noChangeShapeType="1"/>
            </p:cNvSpPr>
            <p:nvPr/>
          </p:nvSpPr>
          <p:spPr bwMode="auto">
            <a:xfrm>
              <a:off x="4224" y="364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1" name="Line 27"/>
            <p:cNvSpPr>
              <a:spLocks noChangeShapeType="1"/>
            </p:cNvSpPr>
            <p:nvPr/>
          </p:nvSpPr>
          <p:spPr bwMode="auto">
            <a:xfrm flipH="1">
              <a:off x="4224" y="345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2" name="Line 28"/>
            <p:cNvSpPr>
              <a:spLocks noChangeShapeType="1"/>
            </p:cNvSpPr>
            <p:nvPr/>
          </p:nvSpPr>
          <p:spPr bwMode="auto">
            <a:xfrm>
              <a:off x="4272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21213" name="Group 29"/>
            <p:cNvGrpSpPr>
              <a:grpSpLocks/>
            </p:cNvGrpSpPr>
            <p:nvPr/>
          </p:nvGrpSpPr>
          <p:grpSpPr bwMode="auto">
            <a:xfrm rot="5400000">
              <a:off x="4368" y="1824"/>
              <a:ext cx="192" cy="192"/>
              <a:chOff x="432" y="2064"/>
              <a:chExt cx="192" cy="192"/>
            </a:xfrm>
          </p:grpSpPr>
          <p:sp>
            <p:nvSpPr>
              <p:cNvPr id="221214" name="Line 30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215" name="Line 31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1216" name="Group 32"/>
            <p:cNvGrpSpPr>
              <a:grpSpLocks/>
            </p:cNvGrpSpPr>
            <p:nvPr/>
          </p:nvGrpSpPr>
          <p:grpSpPr bwMode="auto">
            <a:xfrm rot="16200000" flipV="1">
              <a:off x="4368" y="3072"/>
              <a:ext cx="192" cy="192"/>
              <a:chOff x="432" y="2064"/>
              <a:chExt cx="192" cy="192"/>
            </a:xfrm>
          </p:grpSpPr>
          <p:sp>
            <p:nvSpPr>
              <p:cNvPr id="221217" name="Line 3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218" name="Line 3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1219" name="Text Box 35"/>
            <p:cNvSpPr txBox="1">
              <a:spLocks noChangeArrowheads="1"/>
            </p:cNvSpPr>
            <p:nvPr/>
          </p:nvSpPr>
          <p:spPr bwMode="auto">
            <a:xfrm>
              <a:off x="4272" y="2496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</p:grpSp>
      <p:sp>
        <p:nvSpPr>
          <p:cNvPr id="221220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Formát zprávy RIP-2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624E-F87C-49D5-94E1-4BB8F7AD4581}" type="slidenum">
              <a:rPr lang="cs-CZ"/>
              <a:pPr/>
              <a:t>25</a:t>
            </a:fld>
            <a:endParaRPr lang="cs-CZ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cs-CZ"/>
              <a:t>Formát zprávy RIP-2</a:t>
            </a:r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>
            <a:off x="2055813" y="4910138"/>
            <a:ext cx="0" cy="304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>
            <a:off x="6932613" y="4910138"/>
            <a:ext cx="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6932613" y="4910138"/>
            <a:ext cx="0" cy="304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3238" name="Group 6"/>
          <p:cNvGrpSpPr>
            <a:grpSpLocks/>
          </p:cNvGrpSpPr>
          <p:nvPr/>
        </p:nvGrpSpPr>
        <p:grpSpPr bwMode="auto">
          <a:xfrm>
            <a:off x="2055813" y="1557338"/>
            <a:ext cx="5638800" cy="3049587"/>
            <a:chOff x="1295" y="981"/>
            <a:chExt cx="3552" cy="1921"/>
          </a:xfrm>
        </p:grpSpPr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1295" y="1173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command(1-6)</a:t>
              </a:r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2063" y="1173"/>
              <a:ext cx="768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version(2)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2831" y="1173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routing domain</a:t>
              </a:r>
            </a:p>
          </p:txBody>
        </p:sp>
        <p:sp>
          <p:nvSpPr>
            <p:cNvPr id="223242" name="Text Box 10"/>
            <p:cNvSpPr txBox="1">
              <a:spLocks noChangeArrowheads="1"/>
            </p:cNvSpPr>
            <p:nvPr/>
          </p:nvSpPr>
          <p:spPr bwMode="auto">
            <a:xfrm>
              <a:off x="1295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23243" name="Text Box 11"/>
            <p:cNvSpPr txBox="1">
              <a:spLocks noChangeArrowheads="1"/>
            </p:cNvSpPr>
            <p:nvPr/>
          </p:nvSpPr>
          <p:spPr bwMode="auto">
            <a:xfrm>
              <a:off x="1967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23244" name="Text Box 12"/>
            <p:cNvSpPr txBox="1">
              <a:spLocks noChangeArrowheads="1"/>
            </p:cNvSpPr>
            <p:nvPr/>
          </p:nvSpPr>
          <p:spPr bwMode="auto">
            <a:xfrm>
              <a:off x="2063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23245" name="Text Box 13"/>
            <p:cNvSpPr txBox="1">
              <a:spLocks noChangeArrowheads="1"/>
            </p:cNvSpPr>
            <p:nvPr/>
          </p:nvSpPr>
          <p:spPr bwMode="auto">
            <a:xfrm>
              <a:off x="2687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23246" name="Text Box 14"/>
            <p:cNvSpPr txBox="1">
              <a:spLocks noChangeArrowheads="1"/>
            </p:cNvSpPr>
            <p:nvPr/>
          </p:nvSpPr>
          <p:spPr bwMode="auto">
            <a:xfrm>
              <a:off x="2831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4223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1295" y="1749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49" name="Rectangle 17"/>
            <p:cNvSpPr>
              <a:spLocks noChangeArrowheads="1"/>
            </p:cNvSpPr>
            <p:nvPr/>
          </p:nvSpPr>
          <p:spPr bwMode="auto">
            <a:xfrm>
              <a:off x="2831" y="1461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>
                  <a:latin typeface="Tahoma" pitchFamily="34" charset="0"/>
                </a:rPr>
                <a:t>Typ ověření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223250" name="Rectangle 18"/>
            <p:cNvSpPr>
              <a:spLocks noChangeArrowheads="1"/>
            </p:cNvSpPr>
            <p:nvPr/>
          </p:nvSpPr>
          <p:spPr bwMode="auto">
            <a:xfrm>
              <a:off x="1295" y="1461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>
                  <a:latin typeface="Tahoma" pitchFamily="34" charset="0"/>
                </a:rPr>
                <a:t>0xFFFF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223251" name="Rectangle 19"/>
            <p:cNvSpPr>
              <a:spLocks noChangeArrowheads="1"/>
            </p:cNvSpPr>
            <p:nvPr/>
          </p:nvSpPr>
          <p:spPr bwMode="auto">
            <a:xfrm>
              <a:off x="1295" y="2037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52" name="Rectangle 20"/>
            <p:cNvSpPr>
              <a:spLocks noChangeArrowheads="1"/>
            </p:cNvSpPr>
            <p:nvPr/>
          </p:nvSpPr>
          <p:spPr bwMode="auto">
            <a:xfrm>
              <a:off x="1295" y="2325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53" name="Rectangle 21"/>
            <p:cNvSpPr>
              <a:spLocks noChangeArrowheads="1"/>
            </p:cNvSpPr>
            <p:nvPr/>
          </p:nvSpPr>
          <p:spPr bwMode="auto">
            <a:xfrm>
              <a:off x="1295" y="2613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grpSp>
          <p:nvGrpSpPr>
            <p:cNvPr id="223254" name="Group 22"/>
            <p:cNvGrpSpPr>
              <a:grpSpLocks/>
            </p:cNvGrpSpPr>
            <p:nvPr/>
          </p:nvGrpSpPr>
          <p:grpSpPr bwMode="auto">
            <a:xfrm rot="5400000">
              <a:off x="4463" y="1461"/>
              <a:ext cx="192" cy="192"/>
              <a:chOff x="432" y="2064"/>
              <a:chExt cx="192" cy="192"/>
            </a:xfrm>
          </p:grpSpPr>
          <p:sp>
            <p:nvSpPr>
              <p:cNvPr id="223255" name="Line 2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256" name="Line 2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3257" name="Group 25"/>
            <p:cNvGrpSpPr>
              <a:grpSpLocks/>
            </p:cNvGrpSpPr>
            <p:nvPr/>
          </p:nvGrpSpPr>
          <p:grpSpPr bwMode="auto">
            <a:xfrm rot="16200000" flipV="1">
              <a:off x="4463" y="2709"/>
              <a:ext cx="192" cy="192"/>
              <a:chOff x="432" y="2064"/>
              <a:chExt cx="192" cy="192"/>
            </a:xfrm>
          </p:grpSpPr>
          <p:sp>
            <p:nvSpPr>
              <p:cNvPr id="223258" name="Line 26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259" name="Line 27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3260" name="Text Box 28"/>
            <p:cNvSpPr txBox="1">
              <a:spLocks noChangeArrowheads="1"/>
            </p:cNvSpPr>
            <p:nvPr/>
          </p:nvSpPr>
          <p:spPr bwMode="auto">
            <a:xfrm>
              <a:off x="4367" y="2133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  <p:sp>
          <p:nvSpPr>
            <p:cNvPr id="223261" name="Text Box 29"/>
            <p:cNvSpPr txBox="1">
              <a:spLocks noChangeArrowheads="1"/>
            </p:cNvSpPr>
            <p:nvPr/>
          </p:nvSpPr>
          <p:spPr bwMode="auto">
            <a:xfrm>
              <a:off x="2426" y="1752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2" name="Text Box 30"/>
            <p:cNvSpPr txBox="1">
              <a:spLocks noChangeArrowheads="1"/>
            </p:cNvSpPr>
            <p:nvPr/>
          </p:nvSpPr>
          <p:spPr bwMode="auto">
            <a:xfrm>
              <a:off x="2426" y="2069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3" name="Text Box 31"/>
            <p:cNvSpPr txBox="1">
              <a:spLocks noChangeArrowheads="1"/>
            </p:cNvSpPr>
            <p:nvPr/>
          </p:nvSpPr>
          <p:spPr bwMode="auto">
            <a:xfrm>
              <a:off x="2426" y="2341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4" name="Text Box 32"/>
            <p:cNvSpPr txBox="1">
              <a:spLocks noChangeArrowheads="1"/>
            </p:cNvSpPr>
            <p:nvPr/>
          </p:nvSpPr>
          <p:spPr bwMode="auto">
            <a:xfrm>
              <a:off x="2426" y="2614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0DBC-2EF4-424A-8083-63985706C5D7}" type="slidenum">
              <a:rPr lang="cs-CZ"/>
              <a:pPr/>
              <a:t>26</a:t>
            </a:fld>
            <a:endParaRPr lang="cs-CZ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Nové vlastnosti RIP-2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Doména směrování – číslo domény směrování, logické skupiny směrovačů</a:t>
            </a:r>
          </a:p>
          <a:p>
            <a:r>
              <a:rPr lang="cs-CZ">
                <a:latin typeface="Palatino Linotype" pitchFamily="18" charset="0"/>
              </a:rPr>
              <a:t>Návěští externího směru</a:t>
            </a:r>
          </a:p>
          <a:p>
            <a:r>
              <a:rPr lang="cs-CZ">
                <a:latin typeface="Palatino Linotype" pitchFamily="18" charset="0"/>
              </a:rPr>
              <a:t>Maska podsítě</a:t>
            </a:r>
          </a:p>
          <a:p>
            <a:r>
              <a:rPr lang="cs-CZ">
                <a:latin typeface="Palatino Linotype" pitchFamily="18" charset="0"/>
              </a:rPr>
              <a:t>Adresa následujícího uzlu</a:t>
            </a:r>
          </a:p>
          <a:p>
            <a:r>
              <a:rPr lang="cs-CZ">
                <a:latin typeface="Palatino Linotype" pitchFamily="18" charset="0"/>
              </a:rPr>
              <a:t>Ověřování – textové heslo 16 slabik</a:t>
            </a:r>
          </a:p>
          <a:p>
            <a:r>
              <a:rPr lang="cs-CZ">
                <a:latin typeface="Palatino Linotype" pitchFamily="18" charset="0"/>
              </a:rPr>
              <a:t>Skupinová adresa 224.0.0.9</a:t>
            </a:r>
          </a:p>
          <a:p>
            <a:r>
              <a:rPr lang="cs-CZ">
                <a:latin typeface="Palatino Linotype" pitchFamily="18" charset="0"/>
              </a:rPr>
              <a:t>MIB pro RIP-2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49C6-039C-4389-BBC6-D38AE23BB1EC}" type="slidenum">
              <a:rPr lang="cs-CZ"/>
              <a:pPr/>
              <a:t>27</a:t>
            </a:fld>
            <a:endParaRPr lang="cs-CZ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s DVA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Problémy s protokoly směrování podle vektoru vzdáleností</a:t>
            </a:r>
          </a:p>
          <a:p>
            <a:pPr lvl="1"/>
            <a:r>
              <a:rPr lang="cs-CZ">
                <a:latin typeface="Palatino Linotype" pitchFamily="18" charset="0"/>
              </a:rPr>
              <a:t>Dlouhá doba konvergence v rozlehlých sítích</a:t>
            </a:r>
          </a:p>
          <a:p>
            <a:pPr lvl="1"/>
            <a:r>
              <a:rPr lang="cs-CZ">
                <a:latin typeface="Palatino Linotype" pitchFamily="18" charset="0"/>
              </a:rPr>
              <a:t>Nestabilita kvůli ponecháváním starých linek (čítání do nekonečna)</a:t>
            </a:r>
          </a:p>
          <a:p>
            <a:pPr lvl="1"/>
            <a:r>
              <a:rPr lang="cs-CZ">
                <a:latin typeface="Palatino Linotype" pitchFamily="18" charset="0"/>
              </a:rPr>
              <a:t>Omezená velikost sítě způsobená čítačem přeskoků</a:t>
            </a:r>
          </a:p>
          <a:p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Směrování - OSPF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CBB9-AAF1-4063-B27C-1DE4DE5E4923}" type="slidenum">
              <a:rPr lang="cs-CZ"/>
              <a:pPr/>
              <a:t>29</a:t>
            </a:fld>
            <a:endParaRPr lang="cs-CZ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podle stavu linek (LSA)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82905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Link State Algorithm (LSA) – směrování podle stavu linek</a:t>
            </a:r>
          </a:p>
          <a:p>
            <a:r>
              <a:rPr lang="cs-CZ" sz="2000">
                <a:latin typeface="Palatino Linotype" pitchFamily="18" charset="0"/>
              </a:rPr>
              <a:t>Každý uzel ví jak dosáhnout přímo spojené sousedy: lokální link-state (stav linek)</a:t>
            </a:r>
          </a:p>
          <a:p>
            <a:r>
              <a:rPr lang="cs-CZ" sz="2000">
                <a:latin typeface="Palatino Linotype" pitchFamily="18" charset="0"/>
              </a:rPr>
              <a:t>Přerušené linky nebo nefungující sousední směrovače jsou detekovány periodickou výměnou „hello“ zpráv</a:t>
            </a:r>
          </a:p>
          <a:p>
            <a:r>
              <a:rPr lang="cs-CZ" sz="2000">
                <a:latin typeface="Palatino Linotype" pitchFamily="18" charset="0"/>
              </a:rPr>
              <a:t>Každý směrovač šíří vlastní stav linek do všech ostatních uzlů sítě pomocí spolehlivého záplavového doručování</a:t>
            </a:r>
          </a:p>
          <a:p>
            <a:r>
              <a:rPr lang="cs-CZ" sz="2000">
                <a:latin typeface="Palatino Linotype" pitchFamily="18" charset="0"/>
              </a:rPr>
              <a:t>Znalost stavu linek ze všech uzlů je dostatečná pro konstrukci grafu propojení celé sítě</a:t>
            </a:r>
          </a:p>
          <a:p>
            <a:r>
              <a:rPr lang="cs-CZ" sz="2000">
                <a:latin typeface="Palatino Linotype" pitchFamily="18" charset="0"/>
              </a:rPr>
              <a:t>Každý uzel vypočte minimální vzdálenost k ostatním uzlům pomocí Dijkstrova algoritmu</a:t>
            </a:r>
          </a:p>
          <a:p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A711-1C54-45E5-849F-E5CDAA6262E4}" type="slidenum">
              <a:rPr lang="cs-CZ"/>
              <a:pPr/>
              <a:t>3</a:t>
            </a:fld>
            <a:endParaRPr lang="cs-CZ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Základy směrování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Hlavní problémy směrování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Změny topologie ovlivňují rychlost konvergence a stabilitu</a:t>
            </a:r>
          </a:p>
          <a:p>
            <a:pPr lvl="1"/>
            <a:r>
              <a:rPr lang="cs-CZ" sz="2400">
                <a:latin typeface="Palatino Linotype" pitchFamily="18" charset="0"/>
              </a:rPr>
              <a:t>Rozšiřitelnost (škálovatelnost) velkého množství propojených sítí, směrovačů a linek</a:t>
            </a:r>
          </a:p>
          <a:p>
            <a:pPr lvl="1"/>
            <a:r>
              <a:rPr lang="cs-CZ" sz="2400">
                <a:latin typeface="Palatino Linotype" pitchFamily="18" charset="0"/>
              </a:rPr>
              <a:t>Která cesta je nejlepší?</a:t>
            </a:r>
          </a:p>
          <a:p>
            <a:pPr lvl="2"/>
            <a:r>
              <a:rPr lang="cs-CZ" sz="2400">
                <a:latin typeface="Palatino Linotype" pitchFamily="18" charset="0"/>
              </a:rPr>
              <a:t>Minimální počet mezilehlých uzlů</a:t>
            </a:r>
          </a:p>
          <a:p>
            <a:pPr lvl="2"/>
            <a:r>
              <a:rPr lang="cs-CZ" sz="2400">
                <a:latin typeface="Palatino Linotype" pitchFamily="18" charset="0"/>
              </a:rPr>
              <a:t>Minimální zpoždění</a:t>
            </a:r>
          </a:p>
          <a:p>
            <a:pPr lvl="2"/>
            <a:r>
              <a:rPr lang="cs-CZ" sz="2400">
                <a:latin typeface="Palatino Linotype" pitchFamily="18" charset="0"/>
              </a:rPr>
              <a:t>Maximální propustnost</a:t>
            </a:r>
          </a:p>
          <a:p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CF10-F1E0-43DC-80B9-EDB9E119956F}" type="slidenum">
              <a:rPr lang="cs-CZ"/>
              <a:pPr/>
              <a:t>30</a:t>
            </a:fld>
            <a:endParaRPr lang="cs-CZ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Spolehlivé záplavové doručování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43053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Každý uzel generuje periodicky nebo při změně stavu lokální linky Link State pakety (LSP)</a:t>
            </a:r>
          </a:p>
          <a:p>
            <a:r>
              <a:rPr lang="cs-CZ" sz="2000">
                <a:latin typeface="Palatino Linotype" pitchFamily="18" charset="0"/>
              </a:rPr>
              <a:t>LSP obsahuje:</a:t>
            </a:r>
          </a:p>
          <a:p>
            <a:pPr lvl="1"/>
            <a:r>
              <a:rPr lang="cs-CZ" sz="1800">
                <a:latin typeface="Palatino Linotype" pitchFamily="18" charset="0"/>
              </a:rPr>
              <a:t>ID uzlu, který LSP generuje</a:t>
            </a:r>
          </a:p>
          <a:p>
            <a:pPr lvl="1"/>
            <a:r>
              <a:rPr lang="cs-CZ" sz="1800">
                <a:latin typeface="Palatino Linotype" pitchFamily="18" charset="0"/>
              </a:rPr>
              <a:t>Seznam přímo propojených sousedů s cenami přidružených linek</a:t>
            </a:r>
          </a:p>
          <a:p>
            <a:pPr lvl="1"/>
            <a:r>
              <a:rPr lang="cs-CZ" sz="1800">
                <a:latin typeface="Palatino Linotype" pitchFamily="18" charset="0"/>
              </a:rPr>
              <a:t>Sekvenční číslo tohoto LSP</a:t>
            </a:r>
          </a:p>
          <a:p>
            <a:pPr lvl="1"/>
            <a:r>
              <a:rPr lang="cs-CZ" sz="1800">
                <a:latin typeface="Palatino Linotype" pitchFamily="18" charset="0"/>
              </a:rPr>
              <a:t>TTL pro toto LSP</a:t>
            </a:r>
          </a:p>
          <a:p>
            <a:r>
              <a:rPr lang="cs-CZ" sz="2000">
                <a:latin typeface="Palatino Linotype" pitchFamily="18" charset="0"/>
              </a:rPr>
              <a:t>Uzel, který LSP přijme, pošle jej všem svým sousedům, kromě toho, od kterého ji obdržel</a:t>
            </a:r>
          </a:p>
          <a:p>
            <a:r>
              <a:rPr lang="cs-CZ" sz="2000">
                <a:latin typeface="Palatino Linotype" pitchFamily="18" charset="0"/>
              </a:rPr>
              <a:t>Sekvenční číslo LSP musí být větší, než posledně uloženého LSP od tohoto uzlu</a:t>
            </a:r>
          </a:p>
          <a:p>
            <a:r>
              <a:rPr lang="cs-CZ" sz="2000">
                <a:latin typeface="Palatino Linotype" pitchFamily="18" charset="0"/>
              </a:rPr>
              <a:t>Přenos LSP musí být spolehlivý</a:t>
            </a:r>
          </a:p>
          <a:p>
            <a:pPr lvl="1"/>
            <a:r>
              <a:rPr lang="cs-CZ" sz="1800">
                <a:latin typeface="Palatino Linotype" pitchFamily="18" charset="0"/>
              </a:rPr>
              <a:t>Používá se potvrzení, timeouty a opakování přenosu</a:t>
            </a:r>
          </a:p>
          <a:p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D586-E97F-4625-8772-2F5D283DC86A}" type="slidenum">
              <a:rPr lang="cs-CZ"/>
              <a:pPr/>
              <a:t>31</a:t>
            </a:fld>
            <a:endParaRPr lang="cs-CZ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Spolehlivé záplavové doručování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Před posláním LSP sousedům snižuje hodnotu TTL</a:t>
            </a:r>
          </a:p>
          <a:p>
            <a:pPr lvl="1"/>
            <a:r>
              <a:rPr lang="cs-CZ">
                <a:latin typeface="Palatino Linotype" pitchFamily="18" charset="0"/>
              </a:rPr>
              <a:t>Jestliže TTL LSP dosáhlo nuly, posílá je uzel dál s tím, že je to signál pro vyřazení tohoto LSP ze všech uzlů</a:t>
            </a:r>
          </a:p>
          <a:p>
            <a:pPr lvl="1"/>
            <a:r>
              <a:rPr lang="cs-CZ">
                <a:latin typeface="Palatino Linotype" pitchFamily="18" charset="0"/>
              </a:rPr>
              <a:t>Pomocí TTL se měří stáří lokálně uložených LSP</a:t>
            </a:r>
          </a:p>
          <a:p>
            <a:r>
              <a:rPr lang="cs-CZ">
                <a:latin typeface="Palatino Linotype" pitchFamily="18" charset="0"/>
              </a:rPr>
              <a:t>Co se stane, když sekvenční číslo LSP dosáhne maxima?</a:t>
            </a:r>
          </a:p>
          <a:p>
            <a:r>
              <a:rPr lang="cs-CZ">
                <a:latin typeface="Palatino Linotype" pitchFamily="18" charset="0"/>
              </a:rPr>
              <a:t>Co se stane když se uzel rychle vypne a zase zapne bez toho, že sousedé detekují výpadek?</a:t>
            </a:r>
          </a:p>
          <a:p>
            <a:pPr lvl="1"/>
            <a:r>
              <a:rPr lang="cs-CZ">
                <a:latin typeface="Palatino Linotype" pitchFamily="18" charset="0"/>
              </a:rPr>
              <a:t>Uzel si může od souseda vyžádat poslední uložené LSP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9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9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1912-EB25-40FF-8294-D6F43176F40E}" type="slidenum">
              <a:rPr lang="cs-CZ"/>
              <a:pPr/>
              <a:t>32</a:t>
            </a:fld>
            <a:endParaRPr lang="cs-CZ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záplavování</a:t>
            </a:r>
          </a:p>
        </p:txBody>
      </p:sp>
      <p:sp>
        <p:nvSpPr>
          <p:cNvPr id="237571" name="Freeform 3"/>
          <p:cNvSpPr>
            <a:spLocks/>
          </p:cNvSpPr>
          <p:nvPr/>
        </p:nvSpPr>
        <p:spPr bwMode="auto">
          <a:xfrm>
            <a:off x="1962150" y="1873250"/>
            <a:ext cx="385763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2" name="Freeform 4"/>
          <p:cNvSpPr>
            <a:spLocks/>
          </p:cNvSpPr>
          <p:nvPr/>
        </p:nvSpPr>
        <p:spPr bwMode="auto">
          <a:xfrm>
            <a:off x="1962150" y="1873250"/>
            <a:ext cx="385763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3" name="Freeform 5"/>
          <p:cNvSpPr>
            <a:spLocks/>
          </p:cNvSpPr>
          <p:nvPr/>
        </p:nvSpPr>
        <p:spPr bwMode="auto">
          <a:xfrm>
            <a:off x="5068888" y="1873250"/>
            <a:ext cx="385762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4" name="Freeform 6"/>
          <p:cNvSpPr>
            <a:spLocks/>
          </p:cNvSpPr>
          <p:nvPr/>
        </p:nvSpPr>
        <p:spPr bwMode="auto">
          <a:xfrm>
            <a:off x="5068888" y="1873250"/>
            <a:ext cx="385762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5" name="Freeform 7"/>
          <p:cNvSpPr>
            <a:spLocks/>
          </p:cNvSpPr>
          <p:nvPr/>
        </p:nvSpPr>
        <p:spPr bwMode="auto">
          <a:xfrm>
            <a:off x="5921375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6" name="Freeform 8"/>
          <p:cNvSpPr>
            <a:spLocks/>
          </p:cNvSpPr>
          <p:nvPr/>
        </p:nvSpPr>
        <p:spPr bwMode="auto">
          <a:xfrm>
            <a:off x="5921375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7" name="Freeform 9"/>
          <p:cNvSpPr>
            <a:spLocks/>
          </p:cNvSpPr>
          <p:nvPr/>
        </p:nvSpPr>
        <p:spPr bwMode="auto">
          <a:xfrm>
            <a:off x="5068888" y="2724150"/>
            <a:ext cx="385762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  <a:gd name="T84" fmla="*/ 243 w 243"/>
              <a:gd name="T85" fmla="*/ 121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8" name="Freeform 10"/>
          <p:cNvSpPr>
            <a:spLocks/>
          </p:cNvSpPr>
          <p:nvPr/>
        </p:nvSpPr>
        <p:spPr bwMode="auto">
          <a:xfrm>
            <a:off x="5068888" y="2724150"/>
            <a:ext cx="385762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9" name="Freeform 11"/>
          <p:cNvSpPr>
            <a:spLocks/>
          </p:cNvSpPr>
          <p:nvPr/>
        </p:nvSpPr>
        <p:spPr bwMode="auto">
          <a:xfrm>
            <a:off x="1962150" y="4140200"/>
            <a:ext cx="385763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0" name="Freeform 12"/>
          <p:cNvSpPr>
            <a:spLocks/>
          </p:cNvSpPr>
          <p:nvPr/>
        </p:nvSpPr>
        <p:spPr bwMode="auto">
          <a:xfrm>
            <a:off x="1962150" y="4140200"/>
            <a:ext cx="385763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1" name="Freeform 13"/>
          <p:cNvSpPr>
            <a:spLocks/>
          </p:cNvSpPr>
          <p:nvPr/>
        </p:nvSpPr>
        <p:spPr bwMode="auto">
          <a:xfrm>
            <a:off x="2814638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2" name="Freeform 14"/>
          <p:cNvSpPr>
            <a:spLocks/>
          </p:cNvSpPr>
          <p:nvPr/>
        </p:nvSpPr>
        <p:spPr bwMode="auto">
          <a:xfrm>
            <a:off x="2814638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3" name="Freeform 15"/>
          <p:cNvSpPr>
            <a:spLocks/>
          </p:cNvSpPr>
          <p:nvPr/>
        </p:nvSpPr>
        <p:spPr bwMode="auto">
          <a:xfrm>
            <a:off x="1962150" y="4991100"/>
            <a:ext cx="385763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4" name="Freeform 16"/>
          <p:cNvSpPr>
            <a:spLocks/>
          </p:cNvSpPr>
          <p:nvPr/>
        </p:nvSpPr>
        <p:spPr bwMode="auto">
          <a:xfrm>
            <a:off x="1962150" y="4991100"/>
            <a:ext cx="385763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5" name="Freeform 17"/>
          <p:cNvSpPr>
            <a:spLocks/>
          </p:cNvSpPr>
          <p:nvPr/>
        </p:nvSpPr>
        <p:spPr bwMode="auto">
          <a:xfrm>
            <a:off x="2814638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6" name="Freeform 18"/>
          <p:cNvSpPr>
            <a:spLocks/>
          </p:cNvSpPr>
          <p:nvPr/>
        </p:nvSpPr>
        <p:spPr bwMode="auto">
          <a:xfrm>
            <a:off x="2814638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7" name="Freeform 19"/>
          <p:cNvSpPr>
            <a:spLocks/>
          </p:cNvSpPr>
          <p:nvPr/>
        </p:nvSpPr>
        <p:spPr bwMode="auto">
          <a:xfrm>
            <a:off x="5068888" y="4140200"/>
            <a:ext cx="385762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8" name="Freeform 20"/>
          <p:cNvSpPr>
            <a:spLocks/>
          </p:cNvSpPr>
          <p:nvPr/>
        </p:nvSpPr>
        <p:spPr bwMode="auto">
          <a:xfrm>
            <a:off x="5068888" y="4140200"/>
            <a:ext cx="385762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9" name="Freeform 21"/>
          <p:cNvSpPr>
            <a:spLocks/>
          </p:cNvSpPr>
          <p:nvPr/>
        </p:nvSpPr>
        <p:spPr bwMode="auto">
          <a:xfrm>
            <a:off x="5921375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0" name="Freeform 22"/>
          <p:cNvSpPr>
            <a:spLocks/>
          </p:cNvSpPr>
          <p:nvPr/>
        </p:nvSpPr>
        <p:spPr bwMode="auto">
          <a:xfrm>
            <a:off x="5921375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1" name="Freeform 23"/>
          <p:cNvSpPr>
            <a:spLocks/>
          </p:cNvSpPr>
          <p:nvPr/>
        </p:nvSpPr>
        <p:spPr bwMode="auto">
          <a:xfrm>
            <a:off x="5068888" y="4991100"/>
            <a:ext cx="385762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2" name="Freeform 24"/>
          <p:cNvSpPr>
            <a:spLocks/>
          </p:cNvSpPr>
          <p:nvPr/>
        </p:nvSpPr>
        <p:spPr bwMode="auto">
          <a:xfrm>
            <a:off x="5068888" y="4991100"/>
            <a:ext cx="385762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3" name="Freeform 25"/>
          <p:cNvSpPr>
            <a:spLocks/>
          </p:cNvSpPr>
          <p:nvPr/>
        </p:nvSpPr>
        <p:spPr bwMode="auto">
          <a:xfrm>
            <a:off x="5921375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4" name="Freeform 26"/>
          <p:cNvSpPr>
            <a:spLocks/>
          </p:cNvSpPr>
          <p:nvPr/>
        </p:nvSpPr>
        <p:spPr bwMode="auto">
          <a:xfrm>
            <a:off x="5921375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5" name="Freeform 27"/>
          <p:cNvSpPr>
            <a:spLocks/>
          </p:cNvSpPr>
          <p:nvPr/>
        </p:nvSpPr>
        <p:spPr bwMode="auto">
          <a:xfrm>
            <a:off x="6778625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  <a:gd name="T84" fmla="*/ 242 w 242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  <a:lnTo>
                  <a:pt x="242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6" name="Freeform 28"/>
          <p:cNvSpPr>
            <a:spLocks/>
          </p:cNvSpPr>
          <p:nvPr/>
        </p:nvSpPr>
        <p:spPr bwMode="auto">
          <a:xfrm>
            <a:off x="6778625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>
            <a:off x="1801813" y="1711325"/>
            <a:ext cx="136525" cy="136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8" name="Freeform 30"/>
          <p:cNvSpPr>
            <a:spLocks/>
          </p:cNvSpPr>
          <p:nvPr/>
        </p:nvSpPr>
        <p:spPr bwMode="auto">
          <a:xfrm>
            <a:off x="1887538" y="1804988"/>
            <a:ext cx="131762" cy="123825"/>
          </a:xfrm>
          <a:custGeom>
            <a:avLst/>
            <a:gdLst>
              <a:gd name="T0" fmla="*/ 0 w 83"/>
              <a:gd name="T1" fmla="*/ 31 h 78"/>
              <a:gd name="T2" fmla="*/ 83 w 83"/>
              <a:gd name="T3" fmla="*/ 78 h 78"/>
              <a:gd name="T4" fmla="*/ 36 w 83"/>
              <a:gd name="T5" fmla="*/ 0 h 78"/>
              <a:gd name="T6" fmla="*/ 4 w 83"/>
              <a:gd name="T7" fmla="*/ 31 h 78"/>
              <a:gd name="T8" fmla="*/ 4 w 83"/>
              <a:gd name="T9" fmla="*/ 31 h 78"/>
              <a:gd name="T10" fmla="*/ 0 w 83"/>
              <a:gd name="T11" fmla="*/ 3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" h="78">
                <a:moveTo>
                  <a:pt x="0" y="31"/>
                </a:moveTo>
                <a:lnTo>
                  <a:pt x="83" y="78"/>
                </a:lnTo>
                <a:lnTo>
                  <a:pt x="36" y="0"/>
                </a:lnTo>
                <a:lnTo>
                  <a:pt x="4" y="31"/>
                </a:lnTo>
                <a:lnTo>
                  <a:pt x="4" y="31"/>
                </a:lnTo>
                <a:lnTo>
                  <a:pt x="0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9" name="Rectangle 31"/>
          <p:cNvSpPr>
            <a:spLocks noChangeArrowheads="1"/>
          </p:cNvSpPr>
          <p:nvPr/>
        </p:nvSpPr>
        <p:spPr bwMode="auto">
          <a:xfrm>
            <a:off x="2074863" y="192246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0" name="Rectangle 32"/>
          <p:cNvSpPr>
            <a:spLocks noChangeArrowheads="1"/>
          </p:cNvSpPr>
          <p:nvPr/>
        </p:nvSpPr>
        <p:spPr bwMode="auto">
          <a:xfrm>
            <a:off x="2932113" y="192246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1" name="Freeform 33"/>
          <p:cNvSpPr>
            <a:spLocks/>
          </p:cNvSpPr>
          <p:nvPr/>
        </p:nvSpPr>
        <p:spPr bwMode="auto">
          <a:xfrm>
            <a:off x="2814638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1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1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4 w 246"/>
              <a:gd name="T39" fmla="*/ 140 h 242"/>
              <a:gd name="T40" fmla="*/ 0 w 246"/>
              <a:gd name="T41" fmla="*/ 121 h 242"/>
              <a:gd name="T42" fmla="*/ 4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1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1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1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1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4" y="140"/>
                </a:lnTo>
                <a:lnTo>
                  <a:pt x="0" y="121"/>
                </a:lnTo>
                <a:lnTo>
                  <a:pt x="4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1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1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2" name="Line 34"/>
          <p:cNvSpPr>
            <a:spLocks noChangeShapeType="1"/>
          </p:cNvSpPr>
          <p:nvPr/>
        </p:nvSpPr>
        <p:spPr bwMode="auto">
          <a:xfrm>
            <a:off x="2347913" y="2058988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3" name="Line 35"/>
          <p:cNvSpPr>
            <a:spLocks noChangeShapeType="1"/>
          </p:cNvSpPr>
          <p:nvPr/>
        </p:nvSpPr>
        <p:spPr bwMode="auto">
          <a:xfrm>
            <a:off x="2155825" y="2257425"/>
            <a:ext cx="1588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4" name="Line 36"/>
          <p:cNvSpPr>
            <a:spLocks noChangeShapeType="1"/>
          </p:cNvSpPr>
          <p:nvPr/>
        </p:nvSpPr>
        <p:spPr bwMode="auto">
          <a:xfrm flipH="1">
            <a:off x="2995613" y="223202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5" name="Rectangle 37"/>
          <p:cNvSpPr>
            <a:spLocks noChangeArrowheads="1"/>
          </p:cNvSpPr>
          <p:nvPr/>
        </p:nvSpPr>
        <p:spPr bwMode="auto">
          <a:xfrm>
            <a:off x="2081213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6" name="Freeform 38"/>
          <p:cNvSpPr>
            <a:spLocks/>
          </p:cNvSpPr>
          <p:nvPr/>
        </p:nvSpPr>
        <p:spPr bwMode="auto">
          <a:xfrm>
            <a:off x="1962150" y="2724150"/>
            <a:ext cx="385763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7" name="Rectangle 39"/>
          <p:cNvSpPr>
            <a:spLocks noChangeArrowheads="1"/>
          </p:cNvSpPr>
          <p:nvPr/>
        </p:nvSpPr>
        <p:spPr bwMode="auto">
          <a:xfrm>
            <a:off x="2944813" y="277971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8" name="Freeform 40"/>
          <p:cNvSpPr>
            <a:spLocks/>
          </p:cNvSpPr>
          <p:nvPr/>
        </p:nvSpPr>
        <p:spPr bwMode="auto">
          <a:xfrm>
            <a:off x="2814638" y="2724150"/>
            <a:ext cx="390525" cy="390525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1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1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4 w 246"/>
              <a:gd name="T39" fmla="*/ 145 h 246"/>
              <a:gd name="T40" fmla="*/ 0 w 246"/>
              <a:gd name="T41" fmla="*/ 125 h 246"/>
              <a:gd name="T42" fmla="*/ 4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1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1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1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4" y="145"/>
                </a:lnTo>
                <a:lnTo>
                  <a:pt x="0" y="125"/>
                </a:lnTo>
                <a:lnTo>
                  <a:pt x="4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1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9" name="Rectangle 41"/>
          <p:cNvSpPr>
            <a:spLocks noChangeArrowheads="1"/>
          </p:cNvSpPr>
          <p:nvPr/>
        </p:nvSpPr>
        <p:spPr bwMode="auto">
          <a:xfrm>
            <a:off x="3771900" y="2763838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0" name="Freeform 42"/>
          <p:cNvSpPr>
            <a:spLocks/>
          </p:cNvSpPr>
          <p:nvPr/>
        </p:nvSpPr>
        <p:spPr bwMode="auto">
          <a:xfrm>
            <a:off x="3671888" y="2724150"/>
            <a:ext cx="384175" cy="390525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1" name="Line 43"/>
          <p:cNvSpPr>
            <a:spLocks noChangeShapeType="1"/>
          </p:cNvSpPr>
          <p:nvPr/>
        </p:nvSpPr>
        <p:spPr bwMode="auto">
          <a:xfrm>
            <a:off x="2347913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2" name="Line 44"/>
          <p:cNvSpPr>
            <a:spLocks noChangeShapeType="1"/>
          </p:cNvSpPr>
          <p:nvPr/>
        </p:nvSpPr>
        <p:spPr bwMode="auto">
          <a:xfrm>
            <a:off x="3205163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3" name="Rectangle 45"/>
          <p:cNvSpPr>
            <a:spLocks noChangeArrowheads="1"/>
          </p:cNvSpPr>
          <p:nvPr/>
        </p:nvSpPr>
        <p:spPr bwMode="auto">
          <a:xfrm>
            <a:off x="2889250" y="3276600"/>
            <a:ext cx="24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(a)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4" name="Line 46"/>
          <p:cNvSpPr>
            <a:spLocks noChangeShapeType="1"/>
          </p:cNvSpPr>
          <p:nvPr/>
        </p:nvSpPr>
        <p:spPr bwMode="auto">
          <a:xfrm>
            <a:off x="5535613" y="1958975"/>
            <a:ext cx="1920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5" name="Freeform 47"/>
          <p:cNvSpPr>
            <a:spLocks/>
          </p:cNvSpPr>
          <p:nvPr/>
        </p:nvSpPr>
        <p:spPr bwMode="auto">
          <a:xfrm>
            <a:off x="5703888" y="1922463"/>
            <a:ext cx="142875" cy="74612"/>
          </a:xfrm>
          <a:custGeom>
            <a:avLst/>
            <a:gdLst>
              <a:gd name="T0" fmla="*/ 0 w 90"/>
              <a:gd name="T1" fmla="*/ 47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47">
                <a:moveTo>
                  <a:pt x="0" y="47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6" name="Rectangle 48"/>
          <p:cNvSpPr>
            <a:spLocks noChangeArrowheads="1"/>
          </p:cNvSpPr>
          <p:nvPr/>
        </p:nvSpPr>
        <p:spPr bwMode="auto">
          <a:xfrm>
            <a:off x="5181600" y="19224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7" name="Rectangle 49"/>
          <p:cNvSpPr>
            <a:spLocks noChangeArrowheads="1"/>
          </p:cNvSpPr>
          <p:nvPr/>
        </p:nvSpPr>
        <p:spPr bwMode="auto">
          <a:xfrm>
            <a:off x="6038850" y="19224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8" name="Line 50"/>
          <p:cNvSpPr>
            <a:spLocks noChangeShapeType="1"/>
          </p:cNvSpPr>
          <p:nvPr/>
        </p:nvSpPr>
        <p:spPr bwMode="auto">
          <a:xfrm>
            <a:off x="5454650" y="2058988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9" name="Line 51"/>
          <p:cNvSpPr>
            <a:spLocks noChangeShapeType="1"/>
          </p:cNvSpPr>
          <p:nvPr/>
        </p:nvSpPr>
        <p:spPr bwMode="auto">
          <a:xfrm>
            <a:off x="5132388" y="2338388"/>
            <a:ext cx="1587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0" name="Freeform 52"/>
          <p:cNvSpPr>
            <a:spLocks/>
          </p:cNvSpPr>
          <p:nvPr/>
        </p:nvSpPr>
        <p:spPr bwMode="auto">
          <a:xfrm>
            <a:off x="5094288" y="2506663"/>
            <a:ext cx="80962" cy="142875"/>
          </a:xfrm>
          <a:custGeom>
            <a:avLst/>
            <a:gdLst>
              <a:gd name="T0" fmla="*/ 0 w 51"/>
              <a:gd name="T1" fmla="*/ 0 h 90"/>
              <a:gd name="T2" fmla="*/ 24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4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1" name="Line 53"/>
          <p:cNvSpPr>
            <a:spLocks noChangeShapeType="1"/>
          </p:cNvSpPr>
          <p:nvPr/>
        </p:nvSpPr>
        <p:spPr bwMode="auto">
          <a:xfrm>
            <a:off x="5262563" y="2257425"/>
            <a:ext cx="1587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2" name="Line 54"/>
          <p:cNvSpPr>
            <a:spLocks noChangeShapeType="1"/>
          </p:cNvSpPr>
          <p:nvPr/>
        </p:nvSpPr>
        <p:spPr bwMode="auto">
          <a:xfrm>
            <a:off x="6113463" y="2257425"/>
            <a:ext cx="6350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3" name="Rectangle 55"/>
          <p:cNvSpPr>
            <a:spLocks noChangeArrowheads="1"/>
          </p:cNvSpPr>
          <p:nvPr/>
        </p:nvSpPr>
        <p:spPr bwMode="auto">
          <a:xfrm>
            <a:off x="5187950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4" name="Rectangle 56"/>
          <p:cNvSpPr>
            <a:spLocks noChangeArrowheads="1"/>
          </p:cNvSpPr>
          <p:nvPr/>
        </p:nvSpPr>
        <p:spPr bwMode="auto">
          <a:xfrm>
            <a:off x="6051550" y="277971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5" name="Freeform 57"/>
          <p:cNvSpPr>
            <a:spLocks/>
          </p:cNvSpPr>
          <p:nvPr/>
        </p:nvSpPr>
        <p:spPr bwMode="auto">
          <a:xfrm>
            <a:off x="5921375" y="2724150"/>
            <a:ext cx="390525" cy="390525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0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0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3 w 246"/>
              <a:gd name="T39" fmla="*/ 145 h 246"/>
              <a:gd name="T40" fmla="*/ 0 w 246"/>
              <a:gd name="T41" fmla="*/ 125 h 246"/>
              <a:gd name="T42" fmla="*/ 3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0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0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0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0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3" y="145"/>
                </a:lnTo>
                <a:lnTo>
                  <a:pt x="0" y="125"/>
                </a:lnTo>
                <a:lnTo>
                  <a:pt x="3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0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0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6" name="Rectangle 58"/>
          <p:cNvSpPr>
            <a:spLocks noChangeArrowheads="1"/>
          </p:cNvSpPr>
          <p:nvPr/>
        </p:nvSpPr>
        <p:spPr bwMode="auto">
          <a:xfrm>
            <a:off x="6889750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7" name="Freeform 59"/>
          <p:cNvSpPr>
            <a:spLocks/>
          </p:cNvSpPr>
          <p:nvPr/>
        </p:nvSpPr>
        <p:spPr bwMode="auto">
          <a:xfrm>
            <a:off x="6778625" y="2724150"/>
            <a:ext cx="384175" cy="390525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8" name="Line 60"/>
          <p:cNvSpPr>
            <a:spLocks noChangeShapeType="1"/>
          </p:cNvSpPr>
          <p:nvPr/>
        </p:nvSpPr>
        <p:spPr bwMode="auto">
          <a:xfrm>
            <a:off x="5454650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9" name="Line 61"/>
          <p:cNvSpPr>
            <a:spLocks noChangeShapeType="1"/>
          </p:cNvSpPr>
          <p:nvPr/>
        </p:nvSpPr>
        <p:spPr bwMode="auto">
          <a:xfrm>
            <a:off x="6311900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0" name="Rectangle 62"/>
          <p:cNvSpPr>
            <a:spLocks noChangeArrowheads="1"/>
          </p:cNvSpPr>
          <p:nvPr/>
        </p:nvSpPr>
        <p:spPr bwMode="auto">
          <a:xfrm>
            <a:off x="5989638" y="3276600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(b)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1" name="Rectangle 63"/>
          <p:cNvSpPr>
            <a:spLocks noChangeArrowheads="1"/>
          </p:cNvSpPr>
          <p:nvPr/>
        </p:nvSpPr>
        <p:spPr bwMode="auto">
          <a:xfrm>
            <a:off x="2074863" y="419100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2" name="Rectangle 64"/>
          <p:cNvSpPr>
            <a:spLocks noChangeArrowheads="1"/>
          </p:cNvSpPr>
          <p:nvPr/>
        </p:nvSpPr>
        <p:spPr bwMode="auto">
          <a:xfrm>
            <a:off x="2932113" y="419100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3" name="Line 65"/>
          <p:cNvSpPr>
            <a:spLocks noChangeShapeType="1"/>
          </p:cNvSpPr>
          <p:nvPr/>
        </p:nvSpPr>
        <p:spPr bwMode="auto">
          <a:xfrm>
            <a:off x="2347913" y="43338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4" name="Line 66"/>
          <p:cNvSpPr>
            <a:spLocks noChangeShapeType="1"/>
          </p:cNvSpPr>
          <p:nvPr/>
        </p:nvSpPr>
        <p:spPr bwMode="auto">
          <a:xfrm>
            <a:off x="2155825" y="4525963"/>
            <a:ext cx="1588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5" name="Line 67"/>
          <p:cNvSpPr>
            <a:spLocks noChangeShapeType="1"/>
          </p:cNvSpPr>
          <p:nvPr/>
        </p:nvSpPr>
        <p:spPr bwMode="auto">
          <a:xfrm>
            <a:off x="3111500" y="4606925"/>
            <a:ext cx="1588" cy="192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6" name="Freeform 68"/>
          <p:cNvSpPr>
            <a:spLocks/>
          </p:cNvSpPr>
          <p:nvPr/>
        </p:nvSpPr>
        <p:spPr bwMode="auto">
          <a:xfrm>
            <a:off x="3074988" y="4773613"/>
            <a:ext cx="80962" cy="142875"/>
          </a:xfrm>
          <a:custGeom>
            <a:avLst/>
            <a:gdLst>
              <a:gd name="T0" fmla="*/ 0 w 51"/>
              <a:gd name="T1" fmla="*/ 0 h 90"/>
              <a:gd name="T2" fmla="*/ 23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3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7" name="Line 69"/>
          <p:cNvSpPr>
            <a:spLocks noChangeShapeType="1"/>
          </p:cNvSpPr>
          <p:nvPr/>
        </p:nvSpPr>
        <p:spPr bwMode="auto">
          <a:xfrm>
            <a:off x="2995613" y="4518025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8" name="Line 70"/>
          <p:cNvSpPr>
            <a:spLocks noChangeShapeType="1"/>
          </p:cNvSpPr>
          <p:nvPr/>
        </p:nvSpPr>
        <p:spPr bwMode="auto">
          <a:xfrm>
            <a:off x="2428875" y="5078413"/>
            <a:ext cx="19208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9" name="Freeform 71"/>
          <p:cNvSpPr>
            <a:spLocks/>
          </p:cNvSpPr>
          <p:nvPr/>
        </p:nvSpPr>
        <p:spPr bwMode="auto">
          <a:xfrm>
            <a:off x="2597150" y="5048250"/>
            <a:ext cx="142875" cy="7461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0" name="Rectangle 72"/>
          <p:cNvSpPr>
            <a:spLocks noChangeArrowheads="1"/>
          </p:cNvSpPr>
          <p:nvPr/>
        </p:nvSpPr>
        <p:spPr bwMode="auto">
          <a:xfrm>
            <a:off x="2081213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1" name="Rectangle 73"/>
          <p:cNvSpPr>
            <a:spLocks noChangeArrowheads="1"/>
          </p:cNvSpPr>
          <p:nvPr/>
        </p:nvSpPr>
        <p:spPr bwMode="auto">
          <a:xfrm>
            <a:off x="2944813" y="504825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2" name="Rectangle 74"/>
          <p:cNvSpPr>
            <a:spLocks noChangeArrowheads="1"/>
          </p:cNvSpPr>
          <p:nvPr/>
        </p:nvSpPr>
        <p:spPr bwMode="auto">
          <a:xfrm>
            <a:off x="3783013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3" name="Freeform 75"/>
          <p:cNvSpPr>
            <a:spLocks/>
          </p:cNvSpPr>
          <p:nvPr/>
        </p:nvSpPr>
        <p:spPr bwMode="auto">
          <a:xfrm>
            <a:off x="3671888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4" name="Line 76"/>
          <p:cNvSpPr>
            <a:spLocks noChangeShapeType="1"/>
          </p:cNvSpPr>
          <p:nvPr/>
        </p:nvSpPr>
        <p:spPr bwMode="auto">
          <a:xfrm>
            <a:off x="2347913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5" name="Line 77"/>
          <p:cNvSpPr>
            <a:spLocks noChangeShapeType="1"/>
          </p:cNvSpPr>
          <p:nvPr/>
        </p:nvSpPr>
        <p:spPr bwMode="auto">
          <a:xfrm>
            <a:off x="3205163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6" name="Rectangle 78"/>
          <p:cNvSpPr>
            <a:spLocks noChangeArrowheads="1"/>
          </p:cNvSpPr>
          <p:nvPr/>
        </p:nvSpPr>
        <p:spPr bwMode="auto">
          <a:xfrm>
            <a:off x="2895600" y="5551488"/>
            <a:ext cx="238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(c)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7" name="Rectangle 79"/>
          <p:cNvSpPr>
            <a:spLocks noChangeArrowheads="1"/>
          </p:cNvSpPr>
          <p:nvPr/>
        </p:nvSpPr>
        <p:spPr bwMode="auto">
          <a:xfrm>
            <a:off x="5181600" y="419100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8" name="Rectangle 80"/>
          <p:cNvSpPr>
            <a:spLocks noChangeArrowheads="1"/>
          </p:cNvSpPr>
          <p:nvPr/>
        </p:nvSpPr>
        <p:spPr bwMode="auto">
          <a:xfrm>
            <a:off x="6038850" y="419100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9" name="Line 81"/>
          <p:cNvSpPr>
            <a:spLocks noChangeShapeType="1"/>
          </p:cNvSpPr>
          <p:nvPr/>
        </p:nvSpPr>
        <p:spPr bwMode="auto">
          <a:xfrm>
            <a:off x="5454650" y="43338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0" name="Line 82"/>
          <p:cNvSpPr>
            <a:spLocks noChangeShapeType="1"/>
          </p:cNvSpPr>
          <p:nvPr/>
        </p:nvSpPr>
        <p:spPr bwMode="auto">
          <a:xfrm>
            <a:off x="5262563" y="4525963"/>
            <a:ext cx="1587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1" name="Line 83"/>
          <p:cNvSpPr>
            <a:spLocks noChangeShapeType="1"/>
          </p:cNvSpPr>
          <p:nvPr/>
        </p:nvSpPr>
        <p:spPr bwMode="auto">
          <a:xfrm>
            <a:off x="6113463" y="4525963"/>
            <a:ext cx="6350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2" name="Rectangle 84"/>
          <p:cNvSpPr>
            <a:spLocks noChangeArrowheads="1"/>
          </p:cNvSpPr>
          <p:nvPr/>
        </p:nvSpPr>
        <p:spPr bwMode="auto">
          <a:xfrm>
            <a:off x="5187950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3" name="Rectangle 85"/>
          <p:cNvSpPr>
            <a:spLocks noChangeArrowheads="1"/>
          </p:cNvSpPr>
          <p:nvPr/>
        </p:nvSpPr>
        <p:spPr bwMode="auto">
          <a:xfrm>
            <a:off x="6051550" y="50482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4" name="Rectangle 86"/>
          <p:cNvSpPr>
            <a:spLocks noChangeArrowheads="1"/>
          </p:cNvSpPr>
          <p:nvPr/>
        </p:nvSpPr>
        <p:spPr bwMode="auto">
          <a:xfrm>
            <a:off x="6889750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5" name="Line 87"/>
          <p:cNvSpPr>
            <a:spLocks noChangeShapeType="1"/>
          </p:cNvSpPr>
          <p:nvPr/>
        </p:nvSpPr>
        <p:spPr bwMode="auto">
          <a:xfrm>
            <a:off x="5454650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6" name="Line 88"/>
          <p:cNvSpPr>
            <a:spLocks noChangeShapeType="1"/>
          </p:cNvSpPr>
          <p:nvPr/>
        </p:nvSpPr>
        <p:spPr bwMode="auto">
          <a:xfrm>
            <a:off x="6392863" y="5078413"/>
            <a:ext cx="192087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7" name="Freeform 89"/>
          <p:cNvSpPr>
            <a:spLocks/>
          </p:cNvSpPr>
          <p:nvPr/>
        </p:nvSpPr>
        <p:spPr bwMode="auto">
          <a:xfrm>
            <a:off x="6554788" y="5048250"/>
            <a:ext cx="142875" cy="7461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4 w 90"/>
              <a:gd name="T5" fmla="*/ 0 h 47"/>
              <a:gd name="T6" fmla="*/ 4 w 90"/>
              <a:gd name="T7" fmla="*/ 47 h 47"/>
              <a:gd name="T8" fmla="*/ 4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4" y="0"/>
                </a:lnTo>
                <a:lnTo>
                  <a:pt x="4" y="47"/>
                </a:lnTo>
                <a:lnTo>
                  <a:pt x="4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8" name="Line 90"/>
          <p:cNvSpPr>
            <a:spLocks noChangeShapeType="1"/>
          </p:cNvSpPr>
          <p:nvPr/>
        </p:nvSpPr>
        <p:spPr bwMode="auto">
          <a:xfrm>
            <a:off x="6311900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9" name="Rectangle 91"/>
          <p:cNvSpPr>
            <a:spLocks noChangeArrowheads="1"/>
          </p:cNvSpPr>
          <p:nvPr/>
        </p:nvSpPr>
        <p:spPr bwMode="auto">
          <a:xfrm>
            <a:off x="5989638" y="5551488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(d)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CB11-E5AD-43C4-BB5B-150ABBC81456}" type="slidenum">
              <a:rPr lang="cs-CZ"/>
              <a:pPr/>
              <a:t>33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Dijkstrův algoritmus pro nalezení nejkratší cesty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869238" cy="32400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/>
              <a:t>N: </a:t>
            </a:r>
            <a:r>
              <a:rPr lang="cs-CZ" i="1"/>
              <a:t>množina uzlů v grafu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L(i, j): </a:t>
            </a:r>
            <a:r>
              <a:rPr lang="cs-CZ" i="1"/>
              <a:t>ohodnocení linky z uzlu </a:t>
            </a:r>
            <a:r>
              <a:rPr lang="cs-CZ" b="1" i="1"/>
              <a:t>i</a:t>
            </a:r>
            <a:r>
              <a:rPr lang="cs-CZ" i="1"/>
              <a:t> do uzlu </a:t>
            </a:r>
            <a:r>
              <a:rPr lang="cs-CZ" b="1" i="1"/>
              <a:t>j</a:t>
            </a:r>
            <a:r>
              <a:rPr lang="cs-CZ" i="1"/>
              <a:t> (neexistující spojení má ohodnocení nekonečno)</a:t>
            </a:r>
            <a:r>
              <a:rPr lang="en-US" i="1"/>
              <a:t> </a:t>
            </a:r>
            <a:endParaRPr lang="cs-CZ" i="1"/>
          </a:p>
          <a:p>
            <a:pPr>
              <a:buFont typeface="Wingdings" pitchFamily="2" charset="2"/>
              <a:buNone/>
            </a:pPr>
            <a:r>
              <a:rPr lang="cs-CZ" i="1"/>
              <a:t>Cíl</a:t>
            </a:r>
            <a:r>
              <a:rPr lang="en-US" i="1"/>
              <a:t>: </a:t>
            </a:r>
            <a:r>
              <a:rPr lang="cs-CZ" i="1"/>
              <a:t>nalezení cesty s minimální cenou z uzlu </a:t>
            </a:r>
            <a:r>
              <a:rPr lang="cs-CZ" b="1" i="1"/>
              <a:t>s</a:t>
            </a:r>
            <a:r>
              <a:rPr lang="cs-CZ" i="1"/>
              <a:t> do kteréhokoliv uzlu v </a:t>
            </a:r>
            <a:r>
              <a:rPr lang="cs-CZ" b="1" i="1"/>
              <a:t>N</a:t>
            </a:r>
            <a:endParaRPr lang="en-US" b="1" i="1"/>
          </a:p>
          <a:p>
            <a:pPr>
              <a:buFont typeface="Wingdings" pitchFamily="2" charset="2"/>
              <a:buNone/>
            </a:pPr>
            <a:r>
              <a:rPr lang="en-US" i="1"/>
              <a:t>M: </a:t>
            </a:r>
            <a:r>
              <a:rPr lang="cs-CZ" i="1"/>
              <a:t>množina doposud testovaných uzlů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C(n): </a:t>
            </a:r>
            <a:r>
              <a:rPr lang="cs-CZ" i="1"/>
              <a:t>ohodnocení cesty z </a:t>
            </a:r>
            <a:r>
              <a:rPr lang="cs-CZ" b="1" i="1"/>
              <a:t>s</a:t>
            </a:r>
            <a:r>
              <a:rPr lang="cs-CZ" i="1"/>
              <a:t> do </a:t>
            </a:r>
            <a:r>
              <a:rPr lang="cs-CZ" b="1" i="1"/>
              <a:t>n</a:t>
            </a:r>
            <a:endParaRPr lang="en-US" b="1" i="1"/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42CF-2D85-4158-BCB2-F1FD1DE755B0}" type="slidenum">
              <a:rPr lang="cs-CZ"/>
              <a:pPr/>
              <a:t>34</a:t>
            </a:fld>
            <a:endParaRPr lang="cs-CZ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Dijkstrův algoritmus pro nalezení nejkratší cesty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219200" y="1752600"/>
            <a:ext cx="67691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latin typeface="Times New Roman" pitchFamily="18" charset="0"/>
              </a:rPr>
              <a:t>M = {s}</a:t>
            </a:r>
          </a:p>
          <a:p>
            <a:pPr eaLnBrk="1" hangingPunct="1"/>
            <a:r>
              <a:rPr lang="cs-CZ" sz="2400" i="1">
                <a:latin typeface="Times New Roman" pitchFamily="18" charset="0"/>
              </a:rPr>
              <a:t>Pro každé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cs-CZ" sz="2400" i="1">
                <a:latin typeface="Times New Roman" pitchFamily="18" charset="0"/>
              </a:rPr>
              <a:t>v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– {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i="1">
                <a:latin typeface="Times New Roman" pitchFamily="18" charset="0"/>
              </a:rPr>
              <a:t>},   C(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) =  L(</a:t>
            </a:r>
            <a:r>
              <a:rPr lang="en-US" sz="2400" b="1" i="1">
                <a:latin typeface="Times New Roman" pitchFamily="18" charset="0"/>
              </a:rPr>
              <a:t>s,n</a:t>
            </a:r>
            <a:r>
              <a:rPr lang="en-US" sz="2400" i="1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while 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≠ </a:t>
            </a:r>
            <a:r>
              <a:rPr lang="en-US" sz="2400" b="1" i="1">
                <a:latin typeface="Times New Roman" pitchFamily="18" charset="0"/>
              </a:rPr>
              <a:t>M</a:t>
            </a:r>
            <a:r>
              <a:rPr lang="en-US" sz="2400" i="1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 	M = M </a:t>
            </a:r>
            <a:r>
              <a:rPr lang="cs-CZ" sz="2400" i="1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400" i="1">
                <a:latin typeface="Times New Roman" pitchFamily="18" charset="0"/>
              </a:rPr>
              <a:t> {w}   </a:t>
            </a:r>
            <a:r>
              <a:rPr lang="cs-CZ" sz="2400" i="1">
                <a:latin typeface="Times New Roman" pitchFamily="18" charset="0"/>
              </a:rPr>
              <a:t>takové, že</a:t>
            </a:r>
            <a:r>
              <a:rPr lang="en-US" sz="2400" i="1">
                <a:latin typeface="Times New Roman" pitchFamily="18" charset="0"/>
              </a:rPr>
              <a:t> C(w) </a:t>
            </a:r>
            <a:r>
              <a:rPr lang="cs-CZ" sz="2400" i="1">
                <a:latin typeface="Times New Roman" pitchFamily="18" charset="0"/>
              </a:rPr>
              <a:t>je minimální pro všechna </a:t>
            </a:r>
            <a:r>
              <a:rPr lang="cs-CZ" sz="2400" b="1" i="1">
                <a:latin typeface="Times New Roman" pitchFamily="18" charset="0"/>
              </a:rPr>
              <a:t>w</a:t>
            </a:r>
            <a:r>
              <a:rPr lang="cs-CZ" sz="2400" i="1">
                <a:latin typeface="Times New Roman" pitchFamily="18" charset="0"/>
              </a:rPr>
              <a:t> z</a:t>
            </a:r>
            <a:r>
              <a:rPr lang="en-US" sz="2400" i="1">
                <a:latin typeface="Times New Roman" pitchFamily="18" charset="0"/>
              </a:rPr>
              <a:t> (N-M)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	</a:t>
            </a:r>
            <a:r>
              <a:rPr lang="cs-CZ" sz="2400" i="1">
                <a:latin typeface="Times New Roman" pitchFamily="18" charset="0"/>
              </a:rPr>
              <a:t>pro každé n</a:t>
            </a:r>
            <a:r>
              <a:rPr lang="en-US" sz="2400" i="1">
                <a:latin typeface="Times New Roman" pitchFamily="18" charset="0"/>
              </a:rPr>
              <a:t> – (N-M)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		C(n) = MIN ( C(n),  C(w) + L(w,n) 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019-BB34-4258-B26B-5A0CDEF5E83D}" type="slidenum">
              <a:rPr lang="cs-CZ"/>
              <a:pPr/>
              <a:t>35</a:t>
            </a:fld>
            <a:endParaRPr lang="cs-CZ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Algoritmus vyhledávání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Specifická realizace Dijkstrova algoritmu</a:t>
            </a:r>
          </a:p>
          <a:p>
            <a:pPr lvl="1"/>
            <a:r>
              <a:rPr lang="cs-CZ">
                <a:latin typeface="Palatino Linotype" pitchFamily="18" charset="0"/>
              </a:rPr>
              <a:t>Používá potvrzený seznam a pokusný seznam (seznam uzlů podezřelých …)</a:t>
            </a:r>
          </a:p>
          <a:p>
            <a:pPr lvl="1"/>
            <a:r>
              <a:rPr lang="cs-CZ">
                <a:latin typeface="Palatino Linotype" pitchFamily="18" charset="0"/>
              </a:rPr>
              <a:t>Oba obsahují seznam n-tic (cíl, cena, následující uzel)</a:t>
            </a:r>
          </a:p>
          <a:p>
            <a:pPr lvl="1"/>
            <a:r>
              <a:rPr lang="cs-CZ">
                <a:latin typeface="Palatino Linotype" pitchFamily="18" charset="0"/>
              </a:rPr>
              <a:t>Viz následující příklad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535488" y="5618163"/>
            <a:ext cx="2016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17" name="Freeform 5"/>
          <p:cNvSpPr>
            <a:spLocks/>
          </p:cNvSpPr>
          <p:nvPr/>
        </p:nvSpPr>
        <p:spPr bwMode="auto">
          <a:xfrm>
            <a:off x="4335463" y="5494338"/>
            <a:ext cx="590550" cy="581025"/>
          </a:xfrm>
          <a:custGeom>
            <a:avLst/>
            <a:gdLst>
              <a:gd name="T0" fmla="*/ 183 w 372"/>
              <a:gd name="T1" fmla="*/ 366 h 366"/>
              <a:gd name="T2" fmla="*/ 215 w 372"/>
              <a:gd name="T3" fmla="*/ 366 h 366"/>
              <a:gd name="T4" fmla="*/ 241 w 372"/>
              <a:gd name="T5" fmla="*/ 361 h 366"/>
              <a:gd name="T6" fmla="*/ 267 w 372"/>
              <a:gd name="T7" fmla="*/ 345 h 366"/>
              <a:gd name="T8" fmla="*/ 293 w 372"/>
              <a:gd name="T9" fmla="*/ 335 h 366"/>
              <a:gd name="T10" fmla="*/ 314 w 372"/>
              <a:gd name="T11" fmla="*/ 314 h 366"/>
              <a:gd name="T12" fmla="*/ 335 w 372"/>
              <a:gd name="T13" fmla="*/ 293 h 366"/>
              <a:gd name="T14" fmla="*/ 351 w 372"/>
              <a:gd name="T15" fmla="*/ 267 h 366"/>
              <a:gd name="T16" fmla="*/ 361 w 372"/>
              <a:gd name="T17" fmla="*/ 240 h 366"/>
              <a:gd name="T18" fmla="*/ 367 w 372"/>
              <a:gd name="T19" fmla="*/ 214 h 366"/>
              <a:gd name="T20" fmla="*/ 372 w 372"/>
              <a:gd name="T21" fmla="*/ 183 h 366"/>
              <a:gd name="T22" fmla="*/ 367 w 372"/>
              <a:gd name="T23" fmla="*/ 151 h 366"/>
              <a:gd name="T24" fmla="*/ 361 w 372"/>
              <a:gd name="T25" fmla="*/ 125 h 366"/>
              <a:gd name="T26" fmla="*/ 351 w 372"/>
              <a:gd name="T27" fmla="*/ 99 h 366"/>
              <a:gd name="T28" fmla="*/ 335 w 372"/>
              <a:gd name="T29" fmla="*/ 73 h 366"/>
              <a:gd name="T30" fmla="*/ 314 w 372"/>
              <a:gd name="T31" fmla="*/ 52 h 366"/>
              <a:gd name="T32" fmla="*/ 293 w 372"/>
              <a:gd name="T33" fmla="*/ 31 h 366"/>
              <a:gd name="T34" fmla="*/ 267 w 372"/>
              <a:gd name="T35" fmla="*/ 20 h 366"/>
              <a:gd name="T36" fmla="*/ 241 w 372"/>
              <a:gd name="T37" fmla="*/ 5 h 366"/>
              <a:gd name="T38" fmla="*/ 215 w 372"/>
              <a:gd name="T39" fmla="*/ 0 h 366"/>
              <a:gd name="T40" fmla="*/ 183 w 372"/>
              <a:gd name="T41" fmla="*/ 0 h 366"/>
              <a:gd name="T42" fmla="*/ 152 w 372"/>
              <a:gd name="T43" fmla="*/ 0 h 366"/>
              <a:gd name="T44" fmla="*/ 126 w 372"/>
              <a:gd name="T45" fmla="*/ 5 h 366"/>
              <a:gd name="T46" fmla="*/ 100 w 372"/>
              <a:gd name="T47" fmla="*/ 20 h 366"/>
              <a:gd name="T48" fmla="*/ 73 w 372"/>
              <a:gd name="T49" fmla="*/ 31 h 366"/>
              <a:gd name="T50" fmla="*/ 52 w 372"/>
              <a:gd name="T51" fmla="*/ 52 h 366"/>
              <a:gd name="T52" fmla="*/ 37 w 372"/>
              <a:gd name="T53" fmla="*/ 73 h 366"/>
              <a:gd name="T54" fmla="*/ 21 w 372"/>
              <a:gd name="T55" fmla="*/ 99 h 366"/>
              <a:gd name="T56" fmla="*/ 10 w 372"/>
              <a:gd name="T57" fmla="*/ 125 h 366"/>
              <a:gd name="T58" fmla="*/ 0 w 372"/>
              <a:gd name="T59" fmla="*/ 151 h 366"/>
              <a:gd name="T60" fmla="*/ 0 w 372"/>
              <a:gd name="T61" fmla="*/ 183 h 366"/>
              <a:gd name="T62" fmla="*/ 0 w 372"/>
              <a:gd name="T63" fmla="*/ 214 h 366"/>
              <a:gd name="T64" fmla="*/ 10 w 372"/>
              <a:gd name="T65" fmla="*/ 240 h 366"/>
              <a:gd name="T66" fmla="*/ 21 w 372"/>
              <a:gd name="T67" fmla="*/ 267 h 366"/>
              <a:gd name="T68" fmla="*/ 37 w 372"/>
              <a:gd name="T69" fmla="*/ 293 h 366"/>
              <a:gd name="T70" fmla="*/ 52 w 372"/>
              <a:gd name="T71" fmla="*/ 314 h 366"/>
              <a:gd name="T72" fmla="*/ 73 w 372"/>
              <a:gd name="T73" fmla="*/ 335 h 366"/>
              <a:gd name="T74" fmla="*/ 100 w 372"/>
              <a:gd name="T75" fmla="*/ 345 h 366"/>
              <a:gd name="T76" fmla="*/ 126 w 372"/>
              <a:gd name="T77" fmla="*/ 361 h 366"/>
              <a:gd name="T78" fmla="*/ 152 w 372"/>
              <a:gd name="T79" fmla="*/ 366 h 366"/>
              <a:gd name="T80" fmla="*/ 183 w 372"/>
              <a:gd name="T81" fmla="*/ 366 h 366"/>
              <a:gd name="T82" fmla="*/ 183 w 372"/>
              <a:gd name="T83" fmla="*/ 36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66">
                <a:moveTo>
                  <a:pt x="183" y="366"/>
                </a:moveTo>
                <a:lnTo>
                  <a:pt x="215" y="366"/>
                </a:lnTo>
                <a:lnTo>
                  <a:pt x="241" y="361"/>
                </a:lnTo>
                <a:lnTo>
                  <a:pt x="267" y="345"/>
                </a:lnTo>
                <a:lnTo>
                  <a:pt x="293" y="335"/>
                </a:lnTo>
                <a:lnTo>
                  <a:pt x="314" y="314"/>
                </a:lnTo>
                <a:lnTo>
                  <a:pt x="335" y="293"/>
                </a:lnTo>
                <a:lnTo>
                  <a:pt x="351" y="267"/>
                </a:lnTo>
                <a:lnTo>
                  <a:pt x="361" y="240"/>
                </a:lnTo>
                <a:lnTo>
                  <a:pt x="367" y="214"/>
                </a:lnTo>
                <a:lnTo>
                  <a:pt x="372" y="183"/>
                </a:lnTo>
                <a:lnTo>
                  <a:pt x="367" y="151"/>
                </a:lnTo>
                <a:lnTo>
                  <a:pt x="361" y="125"/>
                </a:lnTo>
                <a:lnTo>
                  <a:pt x="351" y="99"/>
                </a:lnTo>
                <a:lnTo>
                  <a:pt x="335" y="73"/>
                </a:lnTo>
                <a:lnTo>
                  <a:pt x="314" y="52"/>
                </a:lnTo>
                <a:lnTo>
                  <a:pt x="293" y="31"/>
                </a:lnTo>
                <a:lnTo>
                  <a:pt x="267" y="20"/>
                </a:lnTo>
                <a:lnTo>
                  <a:pt x="241" y="5"/>
                </a:lnTo>
                <a:lnTo>
                  <a:pt x="215" y="0"/>
                </a:lnTo>
                <a:lnTo>
                  <a:pt x="183" y="0"/>
                </a:lnTo>
                <a:lnTo>
                  <a:pt x="152" y="0"/>
                </a:lnTo>
                <a:lnTo>
                  <a:pt x="126" y="5"/>
                </a:lnTo>
                <a:lnTo>
                  <a:pt x="100" y="20"/>
                </a:lnTo>
                <a:lnTo>
                  <a:pt x="73" y="31"/>
                </a:lnTo>
                <a:lnTo>
                  <a:pt x="52" y="52"/>
                </a:lnTo>
                <a:lnTo>
                  <a:pt x="37" y="73"/>
                </a:lnTo>
                <a:lnTo>
                  <a:pt x="21" y="99"/>
                </a:lnTo>
                <a:lnTo>
                  <a:pt x="10" y="125"/>
                </a:lnTo>
                <a:lnTo>
                  <a:pt x="0" y="151"/>
                </a:lnTo>
                <a:lnTo>
                  <a:pt x="0" y="183"/>
                </a:lnTo>
                <a:lnTo>
                  <a:pt x="0" y="214"/>
                </a:lnTo>
                <a:lnTo>
                  <a:pt x="10" y="240"/>
                </a:lnTo>
                <a:lnTo>
                  <a:pt x="21" y="267"/>
                </a:lnTo>
                <a:lnTo>
                  <a:pt x="37" y="293"/>
                </a:lnTo>
                <a:lnTo>
                  <a:pt x="52" y="314"/>
                </a:lnTo>
                <a:lnTo>
                  <a:pt x="73" y="335"/>
                </a:lnTo>
                <a:lnTo>
                  <a:pt x="100" y="345"/>
                </a:lnTo>
                <a:lnTo>
                  <a:pt x="126" y="361"/>
                </a:lnTo>
                <a:lnTo>
                  <a:pt x="152" y="366"/>
                </a:lnTo>
                <a:lnTo>
                  <a:pt x="183" y="366"/>
                </a:lnTo>
                <a:lnTo>
                  <a:pt x="183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116138" y="437197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19" name="Freeform 7"/>
          <p:cNvSpPr>
            <a:spLocks/>
          </p:cNvSpPr>
          <p:nvPr/>
        </p:nvSpPr>
        <p:spPr bwMode="auto">
          <a:xfrm>
            <a:off x="1908175" y="4264025"/>
            <a:ext cx="582613" cy="588963"/>
          </a:xfrm>
          <a:custGeom>
            <a:avLst/>
            <a:gdLst>
              <a:gd name="T0" fmla="*/ 183 w 367"/>
              <a:gd name="T1" fmla="*/ 371 h 371"/>
              <a:gd name="T2" fmla="*/ 215 w 367"/>
              <a:gd name="T3" fmla="*/ 371 h 371"/>
              <a:gd name="T4" fmla="*/ 241 w 367"/>
              <a:gd name="T5" fmla="*/ 361 h 371"/>
              <a:gd name="T6" fmla="*/ 267 w 367"/>
              <a:gd name="T7" fmla="*/ 350 h 371"/>
              <a:gd name="T8" fmla="*/ 293 w 367"/>
              <a:gd name="T9" fmla="*/ 335 h 371"/>
              <a:gd name="T10" fmla="*/ 314 w 367"/>
              <a:gd name="T11" fmla="*/ 319 h 371"/>
              <a:gd name="T12" fmla="*/ 330 w 367"/>
              <a:gd name="T13" fmla="*/ 298 h 371"/>
              <a:gd name="T14" fmla="*/ 346 w 367"/>
              <a:gd name="T15" fmla="*/ 272 h 371"/>
              <a:gd name="T16" fmla="*/ 361 w 367"/>
              <a:gd name="T17" fmla="*/ 246 h 371"/>
              <a:gd name="T18" fmla="*/ 367 w 367"/>
              <a:gd name="T19" fmla="*/ 219 h 371"/>
              <a:gd name="T20" fmla="*/ 367 w 367"/>
              <a:gd name="T21" fmla="*/ 188 h 371"/>
              <a:gd name="T22" fmla="*/ 367 w 367"/>
              <a:gd name="T23" fmla="*/ 157 h 371"/>
              <a:gd name="T24" fmla="*/ 361 w 367"/>
              <a:gd name="T25" fmla="*/ 130 h 371"/>
              <a:gd name="T26" fmla="*/ 346 w 367"/>
              <a:gd name="T27" fmla="*/ 104 h 371"/>
              <a:gd name="T28" fmla="*/ 330 w 367"/>
              <a:gd name="T29" fmla="*/ 78 h 371"/>
              <a:gd name="T30" fmla="*/ 314 w 367"/>
              <a:gd name="T31" fmla="*/ 57 h 371"/>
              <a:gd name="T32" fmla="*/ 293 w 367"/>
              <a:gd name="T33" fmla="*/ 36 h 371"/>
              <a:gd name="T34" fmla="*/ 267 w 367"/>
              <a:gd name="T35" fmla="*/ 20 h 371"/>
              <a:gd name="T36" fmla="*/ 241 w 367"/>
              <a:gd name="T37" fmla="*/ 10 h 371"/>
              <a:gd name="T38" fmla="*/ 215 w 367"/>
              <a:gd name="T39" fmla="*/ 5 h 371"/>
              <a:gd name="T40" fmla="*/ 183 w 367"/>
              <a:gd name="T41" fmla="*/ 0 h 371"/>
              <a:gd name="T42" fmla="*/ 152 w 367"/>
              <a:gd name="T43" fmla="*/ 5 h 371"/>
              <a:gd name="T44" fmla="*/ 126 w 367"/>
              <a:gd name="T45" fmla="*/ 10 h 371"/>
              <a:gd name="T46" fmla="*/ 99 w 367"/>
              <a:gd name="T47" fmla="*/ 20 h 371"/>
              <a:gd name="T48" fmla="*/ 73 w 367"/>
              <a:gd name="T49" fmla="*/ 36 h 371"/>
              <a:gd name="T50" fmla="*/ 52 w 367"/>
              <a:gd name="T51" fmla="*/ 57 h 371"/>
              <a:gd name="T52" fmla="*/ 31 w 367"/>
              <a:gd name="T53" fmla="*/ 78 h 371"/>
              <a:gd name="T54" fmla="*/ 21 w 367"/>
              <a:gd name="T55" fmla="*/ 104 h 371"/>
              <a:gd name="T56" fmla="*/ 5 w 367"/>
              <a:gd name="T57" fmla="*/ 130 h 371"/>
              <a:gd name="T58" fmla="*/ 0 w 367"/>
              <a:gd name="T59" fmla="*/ 157 h 371"/>
              <a:gd name="T60" fmla="*/ 0 w 367"/>
              <a:gd name="T61" fmla="*/ 188 h 371"/>
              <a:gd name="T62" fmla="*/ 0 w 367"/>
              <a:gd name="T63" fmla="*/ 219 h 371"/>
              <a:gd name="T64" fmla="*/ 5 w 367"/>
              <a:gd name="T65" fmla="*/ 246 h 371"/>
              <a:gd name="T66" fmla="*/ 21 w 367"/>
              <a:gd name="T67" fmla="*/ 272 h 371"/>
              <a:gd name="T68" fmla="*/ 31 w 367"/>
              <a:gd name="T69" fmla="*/ 298 h 371"/>
              <a:gd name="T70" fmla="*/ 52 w 367"/>
              <a:gd name="T71" fmla="*/ 319 h 371"/>
              <a:gd name="T72" fmla="*/ 73 w 367"/>
              <a:gd name="T73" fmla="*/ 335 h 371"/>
              <a:gd name="T74" fmla="*/ 99 w 367"/>
              <a:gd name="T75" fmla="*/ 350 h 371"/>
              <a:gd name="T76" fmla="*/ 126 w 367"/>
              <a:gd name="T77" fmla="*/ 361 h 371"/>
              <a:gd name="T78" fmla="*/ 152 w 367"/>
              <a:gd name="T79" fmla="*/ 371 h 371"/>
              <a:gd name="T80" fmla="*/ 183 w 367"/>
              <a:gd name="T81" fmla="*/ 371 h 371"/>
              <a:gd name="T82" fmla="*/ 183 w 367"/>
              <a:gd name="T83" fmla="*/ 371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7" h="371">
                <a:moveTo>
                  <a:pt x="183" y="371"/>
                </a:moveTo>
                <a:lnTo>
                  <a:pt x="215" y="371"/>
                </a:lnTo>
                <a:lnTo>
                  <a:pt x="241" y="361"/>
                </a:lnTo>
                <a:lnTo>
                  <a:pt x="267" y="350"/>
                </a:lnTo>
                <a:lnTo>
                  <a:pt x="293" y="335"/>
                </a:lnTo>
                <a:lnTo>
                  <a:pt x="314" y="319"/>
                </a:lnTo>
                <a:lnTo>
                  <a:pt x="330" y="298"/>
                </a:lnTo>
                <a:lnTo>
                  <a:pt x="346" y="272"/>
                </a:lnTo>
                <a:lnTo>
                  <a:pt x="361" y="246"/>
                </a:lnTo>
                <a:lnTo>
                  <a:pt x="367" y="219"/>
                </a:lnTo>
                <a:lnTo>
                  <a:pt x="367" y="188"/>
                </a:lnTo>
                <a:lnTo>
                  <a:pt x="367" y="157"/>
                </a:lnTo>
                <a:lnTo>
                  <a:pt x="361" y="130"/>
                </a:lnTo>
                <a:lnTo>
                  <a:pt x="346" y="104"/>
                </a:lnTo>
                <a:lnTo>
                  <a:pt x="330" y="78"/>
                </a:lnTo>
                <a:lnTo>
                  <a:pt x="314" y="57"/>
                </a:lnTo>
                <a:lnTo>
                  <a:pt x="293" y="36"/>
                </a:lnTo>
                <a:lnTo>
                  <a:pt x="267" y="20"/>
                </a:lnTo>
                <a:lnTo>
                  <a:pt x="241" y="10"/>
                </a:lnTo>
                <a:lnTo>
                  <a:pt x="215" y="5"/>
                </a:lnTo>
                <a:lnTo>
                  <a:pt x="183" y="0"/>
                </a:lnTo>
                <a:lnTo>
                  <a:pt x="152" y="5"/>
                </a:lnTo>
                <a:lnTo>
                  <a:pt x="126" y="10"/>
                </a:lnTo>
                <a:lnTo>
                  <a:pt x="99" y="20"/>
                </a:lnTo>
                <a:lnTo>
                  <a:pt x="73" y="36"/>
                </a:lnTo>
                <a:lnTo>
                  <a:pt x="52" y="57"/>
                </a:lnTo>
                <a:lnTo>
                  <a:pt x="31" y="78"/>
                </a:lnTo>
                <a:lnTo>
                  <a:pt x="21" y="104"/>
                </a:lnTo>
                <a:lnTo>
                  <a:pt x="5" y="130"/>
                </a:lnTo>
                <a:lnTo>
                  <a:pt x="0" y="157"/>
                </a:lnTo>
                <a:lnTo>
                  <a:pt x="0" y="188"/>
                </a:lnTo>
                <a:lnTo>
                  <a:pt x="0" y="219"/>
                </a:lnTo>
                <a:lnTo>
                  <a:pt x="5" y="246"/>
                </a:lnTo>
                <a:lnTo>
                  <a:pt x="21" y="272"/>
                </a:lnTo>
                <a:lnTo>
                  <a:pt x="31" y="298"/>
                </a:lnTo>
                <a:lnTo>
                  <a:pt x="52" y="319"/>
                </a:lnTo>
                <a:lnTo>
                  <a:pt x="73" y="335"/>
                </a:lnTo>
                <a:lnTo>
                  <a:pt x="99" y="350"/>
                </a:lnTo>
                <a:lnTo>
                  <a:pt x="126" y="361"/>
                </a:lnTo>
                <a:lnTo>
                  <a:pt x="152" y="371"/>
                </a:lnTo>
                <a:lnTo>
                  <a:pt x="183" y="371"/>
                </a:lnTo>
                <a:lnTo>
                  <a:pt x="183" y="371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4127500" y="3490913"/>
            <a:ext cx="1857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21" name="Freeform 9"/>
          <p:cNvSpPr>
            <a:spLocks/>
          </p:cNvSpPr>
          <p:nvPr/>
        </p:nvSpPr>
        <p:spPr bwMode="auto">
          <a:xfrm>
            <a:off x="3919538" y="3381375"/>
            <a:ext cx="590550" cy="590550"/>
          </a:xfrm>
          <a:custGeom>
            <a:avLst/>
            <a:gdLst>
              <a:gd name="T0" fmla="*/ 183 w 372"/>
              <a:gd name="T1" fmla="*/ 372 h 372"/>
              <a:gd name="T2" fmla="*/ 215 w 372"/>
              <a:gd name="T3" fmla="*/ 372 h 372"/>
              <a:gd name="T4" fmla="*/ 246 w 372"/>
              <a:gd name="T5" fmla="*/ 362 h 372"/>
              <a:gd name="T6" fmla="*/ 272 w 372"/>
              <a:gd name="T7" fmla="*/ 351 h 372"/>
              <a:gd name="T8" fmla="*/ 293 w 372"/>
              <a:gd name="T9" fmla="*/ 336 h 372"/>
              <a:gd name="T10" fmla="*/ 320 w 372"/>
              <a:gd name="T11" fmla="*/ 320 h 372"/>
              <a:gd name="T12" fmla="*/ 335 w 372"/>
              <a:gd name="T13" fmla="*/ 299 h 372"/>
              <a:gd name="T14" fmla="*/ 351 w 372"/>
              <a:gd name="T15" fmla="*/ 273 h 372"/>
              <a:gd name="T16" fmla="*/ 362 w 372"/>
              <a:gd name="T17" fmla="*/ 247 h 372"/>
              <a:gd name="T18" fmla="*/ 367 w 372"/>
              <a:gd name="T19" fmla="*/ 220 h 372"/>
              <a:gd name="T20" fmla="*/ 372 w 372"/>
              <a:gd name="T21" fmla="*/ 189 h 372"/>
              <a:gd name="T22" fmla="*/ 367 w 372"/>
              <a:gd name="T23" fmla="*/ 158 h 372"/>
              <a:gd name="T24" fmla="*/ 362 w 372"/>
              <a:gd name="T25" fmla="*/ 131 h 372"/>
              <a:gd name="T26" fmla="*/ 351 w 372"/>
              <a:gd name="T27" fmla="*/ 105 h 372"/>
              <a:gd name="T28" fmla="*/ 335 w 372"/>
              <a:gd name="T29" fmla="*/ 79 h 372"/>
              <a:gd name="T30" fmla="*/ 320 w 372"/>
              <a:gd name="T31" fmla="*/ 58 h 372"/>
              <a:gd name="T32" fmla="*/ 293 w 372"/>
              <a:gd name="T33" fmla="*/ 37 h 372"/>
              <a:gd name="T34" fmla="*/ 272 w 372"/>
              <a:gd name="T35" fmla="*/ 21 h 372"/>
              <a:gd name="T36" fmla="*/ 246 w 372"/>
              <a:gd name="T37" fmla="*/ 11 h 372"/>
              <a:gd name="T38" fmla="*/ 215 w 372"/>
              <a:gd name="T39" fmla="*/ 6 h 372"/>
              <a:gd name="T40" fmla="*/ 189 w 372"/>
              <a:gd name="T41" fmla="*/ 0 h 372"/>
              <a:gd name="T42" fmla="*/ 157 w 372"/>
              <a:gd name="T43" fmla="*/ 6 h 372"/>
              <a:gd name="T44" fmla="*/ 126 w 372"/>
              <a:gd name="T45" fmla="*/ 11 h 372"/>
              <a:gd name="T46" fmla="*/ 100 w 372"/>
              <a:gd name="T47" fmla="*/ 21 h 372"/>
              <a:gd name="T48" fmla="*/ 79 w 372"/>
              <a:gd name="T49" fmla="*/ 37 h 372"/>
              <a:gd name="T50" fmla="*/ 58 w 372"/>
              <a:gd name="T51" fmla="*/ 58 h 372"/>
              <a:gd name="T52" fmla="*/ 37 w 372"/>
              <a:gd name="T53" fmla="*/ 79 h 372"/>
              <a:gd name="T54" fmla="*/ 21 w 372"/>
              <a:gd name="T55" fmla="*/ 105 h 372"/>
              <a:gd name="T56" fmla="*/ 11 w 372"/>
              <a:gd name="T57" fmla="*/ 131 h 372"/>
              <a:gd name="T58" fmla="*/ 5 w 372"/>
              <a:gd name="T59" fmla="*/ 158 h 372"/>
              <a:gd name="T60" fmla="*/ 0 w 372"/>
              <a:gd name="T61" fmla="*/ 189 h 372"/>
              <a:gd name="T62" fmla="*/ 5 w 372"/>
              <a:gd name="T63" fmla="*/ 220 h 372"/>
              <a:gd name="T64" fmla="*/ 11 w 372"/>
              <a:gd name="T65" fmla="*/ 247 h 372"/>
              <a:gd name="T66" fmla="*/ 21 w 372"/>
              <a:gd name="T67" fmla="*/ 273 h 372"/>
              <a:gd name="T68" fmla="*/ 37 w 372"/>
              <a:gd name="T69" fmla="*/ 299 h 372"/>
              <a:gd name="T70" fmla="*/ 58 w 372"/>
              <a:gd name="T71" fmla="*/ 320 h 372"/>
              <a:gd name="T72" fmla="*/ 79 w 372"/>
              <a:gd name="T73" fmla="*/ 336 h 372"/>
              <a:gd name="T74" fmla="*/ 100 w 372"/>
              <a:gd name="T75" fmla="*/ 351 h 372"/>
              <a:gd name="T76" fmla="*/ 126 w 372"/>
              <a:gd name="T77" fmla="*/ 362 h 372"/>
              <a:gd name="T78" fmla="*/ 157 w 372"/>
              <a:gd name="T79" fmla="*/ 372 h 372"/>
              <a:gd name="T80" fmla="*/ 189 w 372"/>
              <a:gd name="T81" fmla="*/ 372 h 372"/>
              <a:gd name="T82" fmla="*/ 189 w 372"/>
              <a:gd name="T83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72">
                <a:moveTo>
                  <a:pt x="183" y="372"/>
                </a:moveTo>
                <a:lnTo>
                  <a:pt x="215" y="372"/>
                </a:lnTo>
                <a:lnTo>
                  <a:pt x="246" y="362"/>
                </a:lnTo>
                <a:lnTo>
                  <a:pt x="272" y="351"/>
                </a:lnTo>
                <a:lnTo>
                  <a:pt x="293" y="336"/>
                </a:lnTo>
                <a:lnTo>
                  <a:pt x="320" y="320"/>
                </a:lnTo>
                <a:lnTo>
                  <a:pt x="335" y="299"/>
                </a:lnTo>
                <a:lnTo>
                  <a:pt x="351" y="273"/>
                </a:lnTo>
                <a:lnTo>
                  <a:pt x="362" y="247"/>
                </a:lnTo>
                <a:lnTo>
                  <a:pt x="367" y="220"/>
                </a:lnTo>
                <a:lnTo>
                  <a:pt x="372" y="189"/>
                </a:lnTo>
                <a:lnTo>
                  <a:pt x="367" y="158"/>
                </a:lnTo>
                <a:lnTo>
                  <a:pt x="362" y="131"/>
                </a:lnTo>
                <a:lnTo>
                  <a:pt x="351" y="105"/>
                </a:lnTo>
                <a:lnTo>
                  <a:pt x="335" y="79"/>
                </a:lnTo>
                <a:lnTo>
                  <a:pt x="320" y="58"/>
                </a:lnTo>
                <a:lnTo>
                  <a:pt x="293" y="37"/>
                </a:lnTo>
                <a:lnTo>
                  <a:pt x="272" y="21"/>
                </a:lnTo>
                <a:lnTo>
                  <a:pt x="246" y="11"/>
                </a:lnTo>
                <a:lnTo>
                  <a:pt x="215" y="6"/>
                </a:lnTo>
                <a:lnTo>
                  <a:pt x="189" y="0"/>
                </a:lnTo>
                <a:lnTo>
                  <a:pt x="157" y="6"/>
                </a:lnTo>
                <a:lnTo>
                  <a:pt x="126" y="11"/>
                </a:lnTo>
                <a:lnTo>
                  <a:pt x="100" y="21"/>
                </a:lnTo>
                <a:lnTo>
                  <a:pt x="79" y="37"/>
                </a:lnTo>
                <a:lnTo>
                  <a:pt x="58" y="58"/>
                </a:lnTo>
                <a:lnTo>
                  <a:pt x="37" y="79"/>
                </a:lnTo>
                <a:lnTo>
                  <a:pt x="21" y="105"/>
                </a:lnTo>
                <a:lnTo>
                  <a:pt x="11" y="131"/>
                </a:lnTo>
                <a:lnTo>
                  <a:pt x="5" y="158"/>
                </a:lnTo>
                <a:lnTo>
                  <a:pt x="0" y="189"/>
                </a:lnTo>
                <a:lnTo>
                  <a:pt x="5" y="220"/>
                </a:lnTo>
                <a:lnTo>
                  <a:pt x="11" y="247"/>
                </a:lnTo>
                <a:lnTo>
                  <a:pt x="21" y="273"/>
                </a:lnTo>
                <a:lnTo>
                  <a:pt x="37" y="299"/>
                </a:lnTo>
                <a:lnTo>
                  <a:pt x="58" y="320"/>
                </a:lnTo>
                <a:lnTo>
                  <a:pt x="79" y="336"/>
                </a:lnTo>
                <a:lnTo>
                  <a:pt x="100" y="351"/>
                </a:lnTo>
                <a:lnTo>
                  <a:pt x="126" y="362"/>
                </a:lnTo>
                <a:lnTo>
                  <a:pt x="157" y="372"/>
                </a:lnTo>
                <a:lnTo>
                  <a:pt x="189" y="372"/>
                </a:lnTo>
                <a:lnTo>
                  <a:pt x="189" y="37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6704013" y="4256088"/>
            <a:ext cx="2016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23" name="Freeform 11"/>
          <p:cNvSpPr>
            <a:spLocks/>
          </p:cNvSpPr>
          <p:nvPr/>
        </p:nvSpPr>
        <p:spPr bwMode="auto">
          <a:xfrm>
            <a:off x="6496050" y="4130675"/>
            <a:ext cx="590550" cy="590550"/>
          </a:xfrm>
          <a:custGeom>
            <a:avLst/>
            <a:gdLst>
              <a:gd name="T0" fmla="*/ 184 w 372"/>
              <a:gd name="T1" fmla="*/ 372 h 372"/>
              <a:gd name="T2" fmla="*/ 215 w 372"/>
              <a:gd name="T3" fmla="*/ 372 h 372"/>
              <a:gd name="T4" fmla="*/ 247 w 372"/>
              <a:gd name="T5" fmla="*/ 361 h 372"/>
              <a:gd name="T6" fmla="*/ 273 w 372"/>
              <a:gd name="T7" fmla="*/ 351 h 372"/>
              <a:gd name="T8" fmla="*/ 299 w 372"/>
              <a:gd name="T9" fmla="*/ 335 h 372"/>
              <a:gd name="T10" fmla="*/ 320 w 372"/>
              <a:gd name="T11" fmla="*/ 319 h 372"/>
              <a:gd name="T12" fmla="*/ 336 w 372"/>
              <a:gd name="T13" fmla="*/ 298 h 372"/>
              <a:gd name="T14" fmla="*/ 351 w 372"/>
              <a:gd name="T15" fmla="*/ 272 h 372"/>
              <a:gd name="T16" fmla="*/ 362 w 372"/>
              <a:gd name="T17" fmla="*/ 246 h 372"/>
              <a:gd name="T18" fmla="*/ 372 w 372"/>
              <a:gd name="T19" fmla="*/ 214 h 372"/>
              <a:gd name="T20" fmla="*/ 372 w 372"/>
              <a:gd name="T21" fmla="*/ 188 h 372"/>
              <a:gd name="T22" fmla="*/ 372 w 372"/>
              <a:gd name="T23" fmla="*/ 157 h 372"/>
              <a:gd name="T24" fmla="*/ 362 w 372"/>
              <a:gd name="T25" fmla="*/ 125 h 372"/>
              <a:gd name="T26" fmla="*/ 351 w 372"/>
              <a:gd name="T27" fmla="*/ 99 h 372"/>
              <a:gd name="T28" fmla="*/ 336 w 372"/>
              <a:gd name="T29" fmla="*/ 78 h 372"/>
              <a:gd name="T30" fmla="*/ 320 w 372"/>
              <a:gd name="T31" fmla="*/ 57 h 372"/>
              <a:gd name="T32" fmla="*/ 299 w 372"/>
              <a:gd name="T33" fmla="*/ 36 h 372"/>
              <a:gd name="T34" fmla="*/ 273 w 372"/>
              <a:gd name="T35" fmla="*/ 21 h 372"/>
              <a:gd name="T36" fmla="*/ 247 w 372"/>
              <a:gd name="T37" fmla="*/ 10 h 372"/>
              <a:gd name="T38" fmla="*/ 215 w 372"/>
              <a:gd name="T39" fmla="*/ 5 h 372"/>
              <a:gd name="T40" fmla="*/ 189 w 372"/>
              <a:gd name="T41" fmla="*/ 0 h 372"/>
              <a:gd name="T42" fmla="*/ 158 w 372"/>
              <a:gd name="T43" fmla="*/ 5 h 372"/>
              <a:gd name="T44" fmla="*/ 131 w 372"/>
              <a:gd name="T45" fmla="*/ 10 h 372"/>
              <a:gd name="T46" fmla="*/ 100 w 372"/>
              <a:gd name="T47" fmla="*/ 21 h 372"/>
              <a:gd name="T48" fmla="*/ 79 w 372"/>
              <a:gd name="T49" fmla="*/ 36 h 372"/>
              <a:gd name="T50" fmla="*/ 58 w 372"/>
              <a:gd name="T51" fmla="*/ 57 h 372"/>
              <a:gd name="T52" fmla="*/ 37 w 372"/>
              <a:gd name="T53" fmla="*/ 78 h 372"/>
              <a:gd name="T54" fmla="*/ 21 w 372"/>
              <a:gd name="T55" fmla="*/ 99 h 372"/>
              <a:gd name="T56" fmla="*/ 11 w 372"/>
              <a:gd name="T57" fmla="*/ 125 h 372"/>
              <a:gd name="T58" fmla="*/ 6 w 372"/>
              <a:gd name="T59" fmla="*/ 157 h 372"/>
              <a:gd name="T60" fmla="*/ 0 w 372"/>
              <a:gd name="T61" fmla="*/ 188 h 372"/>
              <a:gd name="T62" fmla="*/ 6 w 372"/>
              <a:gd name="T63" fmla="*/ 214 h 372"/>
              <a:gd name="T64" fmla="*/ 11 w 372"/>
              <a:gd name="T65" fmla="*/ 246 h 372"/>
              <a:gd name="T66" fmla="*/ 21 w 372"/>
              <a:gd name="T67" fmla="*/ 272 h 372"/>
              <a:gd name="T68" fmla="*/ 37 w 372"/>
              <a:gd name="T69" fmla="*/ 298 h 372"/>
              <a:gd name="T70" fmla="*/ 58 w 372"/>
              <a:gd name="T71" fmla="*/ 319 h 372"/>
              <a:gd name="T72" fmla="*/ 79 w 372"/>
              <a:gd name="T73" fmla="*/ 335 h 372"/>
              <a:gd name="T74" fmla="*/ 100 w 372"/>
              <a:gd name="T75" fmla="*/ 351 h 372"/>
              <a:gd name="T76" fmla="*/ 131 w 372"/>
              <a:gd name="T77" fmla="*/ 361 h 372"/>
              <a:gd name="T78" fmla="*/ 158 w 372"/>
              <a:gd name="T79" fmla="*/ 372 h 372"/>
              <a:gd name="T80" fmla="*/ 189 w 372"/>
              <a:gd name="T81" fmla="*/ 372 h 372"/>
              <a:gd name="T82" fmla="*/ 189 w 372"/>
              <a:gd name="T83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72">
                <a:moveTo>
                  <a:pt x="184" y="372"/>
                </a:moveTo>
                <a:lnTo>
                  <a:pt x="215" y="372"/>
                </a:lnTo>
                <a:lnTo>
                  <a:pt x="247" y="361"/>
                </a:lnTo>
                <a:lnTo>
                  <a:pt x="273" y="351"/>
                </a:lnTo>
                <a:lnTo>
                  <a:pt x="299" y="335"/>
                </a:lnTo>
                <a:lnTo>
                  <a:pt x="320" y="319"/>
                </a:lnTo>
                <a:lnTo>
                  <a:pt x="336" y="298"/>
                </a:lnTo>
                <a:lnTo>
                  <a:pt x="351" y="272"/>
                </a:lnTo>
                <a:lnTo>
                  <a:pt x="362" y="246"/>
                </a:lnTo>
                <a:lnTo>
                  <a:pt x="372" y="214"/>
                </a:lnTo>
                <a:lnTo>
                  <a:pt x="372" y="188"/>
                </a:lnTo>
                <a:lnTo>
                  <a:pt x="372" y="157"/>
                </a:lnTo>
                <a:lnTo>
                  <a:pt x="362" y="125"/>
                </a:lnTo>
                <a:lnTo>
                  <a:pt x="351" y="99"/>
                </a:lnTo>
                <a:lnTo>
                  <a:pt x="336" y="78"/>
                </a:lnTo>
                <a:lnTo>
                  <a:pt x="320" y="57"/>
                </a:lnTo>
                <a:lnTo>
                  <a:pt x="299" y="36"/>
                </a:lnTo>
                <a:lnTo>
                  <a:pt x="273" y="21"/>
                </a:lnTo>
                <a:lnTo>
                  <a:pt x="247" y="10"/>
                </a:lnTo>
                <a:lnTo>
                  <a:pt x="215" y="5"/>
                </a:lnTo>
                <a:lnTo>
                  <a:pt x="189" y="0"/>
                </a:lnTo>
                <a:lnTo>
                  <a:pt x="158" y="5"/>
                </a:lnTo>
                <a:lnTo>
                  <a:pt x="131" y="10"/>
                </a:lnTo>
                <a:lnTo>
                  <a:pt x="100" y="21"/>
                </a:lnTo>
                <a:lnTo>
                  <a:pt x="79" y="36"/>
                </a:lnTo>
                <a:lnTo>
                  <a:pt x="58" y="57"/>
                </a:lnTo>
                <a:lnTo>
                  <a:pt x="37" y="78"/>
                </a:lnTo>
                <a:lnTo>
                  <a:pt x="21" y="99"/>
                </a:lnTo>
                <a:lnTo>
                  <a:pt x="11" y="125"/>
                </a:lnTo>
                <a:lnTo>
                  <a:pt x="6" y="157"/>
                </a:lnTo>
                <a:lnTo>
                  <a:pt x="0" y="188"/>
                </a:lnTo>
                <a:lnTo>
                  <a:pt x="6" y="214"/>
                </a:lnTo>
                <a:lnTo>
                  <a:pt x="11" y="246"/>
                </a:lnTo>
                <a:lnTo>
                  <a:pt x="21" y="272"/>
                </a:lnTo>
                <a:lnTo>
                  <a:pt x="37" y="298"/>
                </a:lnTo>
                <a:lnTo>
                  <a:pt x="58" y="319"/>
                </a:lnTo>
                <a:lnTo>
                  <a:pt x="79" y="335"/>
                </a:lnTo>
                <a:lnTo>
                  <a:pt x="100" y="351"/>
                </a:lnTo>
                <a:lnTo>
                  <a:pt x="131" y="361"/>
                </a:lnTo>
                <a:lnTo>
                  <a:pt x="158" y="372"/>
                </a:lnTo>
                <a:lnTo>
                  <a:pt x="189" y="372"/>
                </a:lnTo>
                <a:lnTo>
                  <a:pt x="189" y="37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V="1">
            <a:off x="2424113" y="3773488"/>
            <a:ext cx="1512887" cy="5984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4510088" y="3681413"/>
            <a:ext cx="1995487" cy="647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 flipV="1">
            <a:off x="2484438" y="4508500"/>
            <a:ext cx="40386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>
            <a:off x="4252913" y="3963988"/>
            <a:ext cx="349250" cy="1530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8" name="Line 16"/>
          <p:cNvSpPr>
            <a:spLocks noChangeShapeType="1"/>
          </p:cNvSpPr>
          <p:nvPr/>
        </p:nvSpPr>
        <p:spPr bwMode="auto">
          <a:xfrm flipH="1">
            <a:off x="4892675" y="4670425"/>
            <a:ext cx="1736725" cy="981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3121025" y="37401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0" name="Rectangle 18"/>
          <p:cNvSpPr>
            <a:spLocks noChangeArrowheads="1"/>
          </p:cNvSpPr>
          <p:nvPr/>
        </p:nvSpPr>
        <p:spPr bwMode="auto">
          <a:xfrm>
            <a:off x="5614988" y="37147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1" name="Rectangle 19"/>
          <p:cNvSpPr>
            <a:spLocks noChangeArrowheads="1"/>
          </p:cNvSpPr>
          <p:nvPr/>
        </p:nvSpPr>
        <p:spPr bwMode="auto">
          <a:xfrm>
            <a:off x="5807075" y="5094288"/>
            <a:ext cx="1555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2" name="Rectangle 20"/>
          <p:cNvSpPr>
            <a:spLocks noChangeArrowheads="1"/>
          </p:cNvSpPr>
          <p:nvPr/>
        </p:nvSpPr>
        <p:spPr bwMode="auto">
          <a:xfrm>
            <a:off x="4618038" y="4870450"/>
            <a:ext cx="3111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3" name="Rectangle 21"/>
          <p:cNvSpPr>
            <a:spLocks noChangeArrowheads="1"/>
          </p:cNvSpPr>
          <p:nvPr/>
        </p:nvSpPr>
        <p:spPr bwMode="auto">
          <a:xfrm>
            <a:off x="3475038" y="4203700"/>
            <a:ext cx="3111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FAA6-DA44-46F5-863A-AA8059B3E8A5}" type="slidenum">
              <a:rPr lang="cs-CZ"/>
              <a:pPr/>
              <a:t>36</a:t>
            </a:fld>
            <a:endParaRPr lang="cs-CZ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/>
              <a:t>Postup vytváření směrovací tabulku pro uzel D</a:t>
            </a:r>
          </a:p>
        </p:txBody>
      </p:sp>
      <p:graphicFrame>
        <p:nvGraphicFramePr>
          <p:cNvPr id="245822" name="Group 62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7200900" cy="3195638"/>
        </p:xfrm>
        <a:graphic>
          <a:graphicData uri="http://schemas.openxmlformats.org/drawingml/2006/table">
            <a:tbl>
              <a:tblPr/>
              <a:tblGrid>
                <a:gridCol w="823913"/>
                <a:gridCol w="3641725"/>
                <a:gridCol w="27352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Krok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Potvrzený seznam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Pokusný seznam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(D,0,-)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(D,0,-)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11, B),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11,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5, C), (A, 12,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 12,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 10,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C), (A, 10,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5801" name="Group 41"/>
          <p:cNvGrpSpPr>
            <a:grpSpLocks/>
          </p:cNvGrpSpPr>
          <p:nvPr/>
        </p:nvGrpSpPr>
        <p:grpSpPr bwMode="auto">
          <a:xfrm>
            <a:off x="3886200" y="4418013"/>
            <a:ext cx="4903788" cy="2439987"/>
            <a:chOff x="2339" y="2499"/>
            <a:chExt cx="3270" cy="1701"/>
          </a:xfrm>
        </p:grpSpPr>
        <p:sp>
          <p:nvSpPr>
            <p:cNvPr id="245802" name="Rectangle 42"/>
            <p:cNvSpPr>
              <a:spLocks noChangeArrowheads="1"/>
            </p:cNvSpPr>
            <p:nvPr/>
          </p:nvSpPr>
          <p:spPr bwMode="auto">
            <a:xfrm>
              <a:off x="3999" y="3908"/>
              <a:ext cx="1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3" name="Freeform 43"/>
            <p:cNvSpPr>
              <a:spLocks/>
            </p:cNvSpPr>
            <p:nvPr/>
          </p:nvSpPr>
          <p:spPr bwMode="auto">
            <a:xfrm>
              <a:off x="3868" y="3830"/>
              <a:ext cx="380" cy="370"/>
            </a:xfrm>
            <a:custGeom>
              <a:avLst/>
              <a:gdLst>
                <a:gd name="T0" fmla="*/ 183 w 372"/>
                <a:gd name="T1" fmla="*/ 366 h 366"/>
                <a:gd name="T2" fmla="*/ 215 w 372"/>
                <a:gd name="T3" fmla="*/ 366 h 366"/>
                <a:gd name="T4" fmla="*/ 241 w 372"/>
                <a:gd name="T5" fmla="*/ 361 h 366"/>
                <a:gd name="T6" fmla="*/ 267 w 372"/>
                <a:gd name="T7" fmla="*/ 345 h 366"/>
                <a:gd name="T8" fmla="*/ 293 w 372"/>
                <a:gd name="T9" fmla="*/ 335 h 366"/>
                <a:gd name="T10" fmla="*/ 314 w 372"/>
                <a:gd name="T11" fmla="*/ 314 h 366"/>
                <a:gd name="T12" fmla="*/ 335 w 372"/>
                <a:gd name="T13" fmla="*/ 293 h 366"/>
                <a:gd name="T14" fmla="*/ 351 w 372"/>
                <a:gd name="T15" fmla="*/ 267 h 366"/>
                <a:gd name="T16" fmla="*/ 361 w 372"/>
                <a:gd name="T17" fmla="*/ 240 h 366"/>
                <a:gd name="T18" fmla="*/ 367 w 372"/>
                <a:gd name="T19" fmla="*/ 214 h 366"/>
                <a:gd name="T20" fmla="*/ 372 w 372"/>
                <a:gd name="T21" fmla="*/ 183 h 366"/>
                <a:gd name="T22" fmla="*/ 367 w 372"/>
                <a:gd name="T23" fmla="*/ 151 h 366"/>
                <a:gd name="T24" fmla="*/ 361 w 372"/>
                <a:gd name="T25" fmla="*/ 125 h 366"/>
                <a:gd name="T26" fmla="*/ 351 w 372"/>
                <a:gd name="T27" fmla="*/ 99 h 366"/>
                <a:gd name="T28" fmla="*/ 335 w 372"/>
                <a:gd name="T29" fmla="*/ 73 h 366"/>
                <a:gd name="T30" fmla="*/ 314 w 372"/>
                <a:gd name="T31" fmla="*/ 52 h 366"/>
                <a:gd name="T32" fmla="*/ 293 w 372"/>
                <a:gd name="T33" fmla="*/ 31 h 366"/>
                <a:gd name="T34" fmla="*/ 267 w 372"/>
                <a:gd name="T35" fmla="*/ 20 h 366"/>
                <a:gd name="T36" fmla="*/ 241 w 372"/>
                <a:gd name="T37" fmla="*/ 5 h 366"/>
                <a:gd name="T38" fmla="*/ 215 w 372"/>
                <a:gd name="T39" fmla="*/ 0 h 366"/>
                <a:gd name="T40" fmla="*/ 183 w 372"/>
                <a:gd name="T41" fmla="*/ 0 h 366"/>
                <a:gd name="T42" fmla="*/ 152 w 372"/>
                <a:gd name="T43" fmla="*/ 0 h 366"/>
                <a:gd name="T44" fmla="*/ 126 w 372"/>
                <a:gd name="T45" fmla="*/ 5 h 366"/>
                <a:gd name="T46" fmla="*/ 100 w 372"/>
                <a:gd name="T47" fmla="*/ 20 h 366"/>
                <a:gd name="T48" fmla="*/ 73 w 372"/>
                <a:gd name="T49" fmla="*/ 31 h 366"/>
                <a:gd name="T50" fmla="*/ 52 w 372"/>
                <a:gd name="T51" fmla="*/ 52 h 366"/>
                <a:gd name="T52" fmla="*/ 37 w 372"/>
                <a:gd name="T53" fmla="*/ 73 h 366"/>
                <a:gd name="T54" fmla="*/ 21 w 372"/>
                <a:gd name="T55" fmla="*/ 99 h 366"/>
                <a:gd name="T56" fmla="*/ 10 w 372"/>
                <a:gd name="T57" fmla="*/ 125 h 366"/>
                <a:gd name="T58" fmla="*/ 0 w 372"/>
                <a:gd name="T59" fmla="*/ 151 h 366"/>
                <a:gd name="T60" fmla="*/ 0 w 372"/>
                <a:gd name="T61" fmla="*/ 183 h 366"/>
                <a:gd name="T62" fmla="*/ 0 w 372"/>
                <a:gd name="T63" fmla="*/ 214 h 366"/>
                <a:gd name="T64" fmla="*/ 10 w 372"/>
                <a:gd name="T65" fmla="*/ 240 h 366"/>
                <a:gd name="T66" fmla="*/ 21 w 372"/>
                <a:gd name="T67" fmla="*/ 267 h 366"/>
                <a:gd name="T68" fmla="*/ 37 w 372"/>
                <a:gd name="T69" fmla="*/ 293 h 366"/>
                <a:gd name="T70" fmla="*/ 52 w 372"/>
                <a:gd name="T71" fmla="*/ 314 h 366"/>
                <a:gd name="T72" fmla="*/ 73 w 372"/>
                <a:gd name="T73" fmla="*/ 335 h 366"/>
                <a:gd name="T74" fmla="*/ 100 w 372"/>
                <a:gd name="T75" fmla="*/ 345 h 366"/>
                <a:gd name="T76" fmla="*/ 126 w 372"/>
                <a:gd name="T77" fmla="*/ 361 h 366"/>
                <a:gd name="T78" fmla="*/ 152 w 372"/>
                <a:gd name="T79" fmla="*/ 366 h 366"/>
                <a:gd name="T80" fmla="*/ 183 w 372"/>
                <a:gd name="T81" fmla="*/ 366 h 366"/>
                <a:gd name="T82" fmla="*/ 183 w 372"/>
                <a:gd name="T83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66">
                  <a:moveTo>
                    <a:pt x="183" y="366"/>
                  </a:moveTo>
                  <a:lnTo>
                    <a:pt x="215" y="366"/>
                  </a:lnTo>
                  <a:lnTo>
                    <a:pt x="241" y="361"/>
                  </a:lnTo>
                  <a:lnTo>
                    <a:pt x="267" y="345"/>
                  </a:lnTo>
                  <a:lnTo>
                    <a:pt x="293" y="335"/>
                  </a:lnTo>
                  <a:lnTo>
                    <a:pt x="314" y="314"/>
                  </a:lnTo>
                  <a:lnTo>
                    <a:pt x="335" y="293"/>
                  </a:lnTo>
                  <a:lnTo>
                    <a:pt x="351" y="267"/>
                  </a:lnTo>
                  <a:lnTo>
                    <a:pt x="361" y="240"/>
                  </a:lnTo>
                  <a:lnTo>
                    <a:pt x="367" y="214"/>
                  </a:lnTo>
                  <a:lnTo>
                    <a:pt x="372" y="183"/>
                  </a:lnTo>
                  <a:lnTo>
                    <a:pt x="367" y="151"/>
                  </a:lnTo>
                  <a:lnTo>
                    <a:pt x="361" y="125"/>
                  </a:lnTo>
                  <a:lnTo>
                    <a:pt x="351" y="99"/>
                  </a:lnTo>
                  <a:lnTo>
                    <a:pt x="335" y="73"/>
                  </a:lnTo>
                  <a:lnTo>
                    <a:pt x="314" y="52"/>
                  </a:lnTo>
                  <a:lnTo>
                    <a:pt x="293" y="31"/>
                  </a:lnTo>
                  <a:lnTo>
                    <a:pt x="267" y="20"/>
                  </a:lnTo>
                  <a:lnTo>
                    <a:pt x="241" y="5"/>
                  </a:lnTo>
                  <a:lnTo>
                    <a:pt x="215" y="0"/>
                  </a:lnTo>
                  <a:lnTo>
                    <a:pt x="183" y="0"/>
                  </a:lnTo>
                  <a:lnTo>
                    <a:pt x="152" y="0"/>
                  </a:lnTo>
                  <a:lnTo>
                    <a:pt x="126" y="5"/>
                  </a:lnTo>
                  <a:lnTo>
                    <a:pt x="100" y="20"/>
                  </a:lnTo>
                  <a:lnTo>
                    <a:pt x="73" y="31"/>
                  </a:lnTo>
                  <a:lnTo>
                    <a:pt x="52" y="52"/>
                  </a:lnTo>
                  <a:lnTo>
                    <a:pt x="37" y="73"/>
                  </a:lnTo>
                  <a:lnTo>
                    <a:pt x="21" y="99"/>
                  </a:lnTo>
                  <a:lnTo>
                    <a:pt x="10" y="125"/>
                  </a:lnTo>
                  <a:lnTo>
                    <a:pt x="0" y="151"/>
                  </a:lnTo>
                  <a:lnTo>
                    <a:pt x="0" y="183"/>
                  </a:lnTo>
                  <a:lnTo>
                    <a:pt x="0" y="214"/>
                  </a:lnTo>
                  <a:lnTo>
                    <a:pt x="10" y="240"/>
                  </a:lnTo>
                  <a:lnTo>
                    <a:pt x="21" y="267"/>
                  </a:lnTo>
                  <a:lnTo>
                    <a:pt x="37" y="293"/>
                  </a:lnTo>
                  <a:lnTo>
                    <a:pt x="52" y="314"/>
                  </a:lnTo>
                  <a:lnTo>
                    <a:pt x="73" y="335"/>
                  </a:lnTo>
                  <a:lnTo>
                    <a:pt x="100" y="345"/>
                  </a:lnTo>
                  <a:lnTo>
                    <a:pt x="126" y="361"/>
                  </a:lnTo>
                  <a:lnTo>
                    <a:pt x="152" y="366"/>
                  </a:lnTo>
                  <a:lnTo>
                    <a:pt x="183" y="366"/>
                  </a:lnTo>
                  <a:lnTo>
                    <a:pt x="183" y="36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4" name="Rectangle 44"/>
            <p:cNvSpPr>
              <a:spLocks noChangeArrowheads="1"/>
            </p:cNvSpPr>
            <p:nvPr/>
          </p:nvSpPr>
          <p:spPr bwMode="auto">
            <a:xfrm>
              <a:off x="2475" y="3123"/>
              <a:ext cx="12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5" name="Freeform 45"/>
            <p:cNvSpPr>
              <a:spLocks/>
            </p:cNvSpPr>
            <p:nvPr/>
          </p:nvSpPr>
          <p:spPr bwMode="auto">
            <a:xfrm>
              <a:off x="2339" y="3055"/>
              <a:ext cx="375" cy="375"/>
            </a:xfrm>
            <a:custGeom>
              <a:avLst/>
              <a:gdLst>
                <a:gd name="T0" fmla="*/ 183 w 367"/>
                <a:gd name="T1" fmla="*/ 371 h 371"/>
                <a:gd name="T2" fmla="*/ 215 w 367"/>
                <a:gd name="T3" fmla="*/ 371 h 371"/>
                <a:gd name="T4" fmla="*/ 241 w 367"/>
                <a:gd name="T5" fmla="*/ 361 h 371"/>
                <a:gd name="T6" fmla="*/ 267 w 367"/>
                <a:gd name="T7" fmla="*/ 350 h 371"/>
                <a:gd name="T8" fmla="*/ 293 w 367"/>
                <a:gd name="T9" fmla="*/ 335 h 371"/>
                <a:gd name="T10" fmla="*/ 314 w 367"/>
                <a:gd name="T11" fmla="*/ 319 h 371"/>
                <a:gd name="T12" fmla="*/ 330 w 367"/>
                <a:gd name="T13" fmla="*/ 298 h 371"/>
                <a:gd name="T14" fmla="*/ 346 w 367"/>
                <a:gd name="T15" fmla="*/ 272 h 371"/>
                <a:gd name="T16" fmla="*/ 361 w 367"/>
                <a:gd name="T17" fmla="*/ 246 h 371"/>
                <a:gd name="T18" fmla="*/ 367 w 367"/>
                <a:gd name="T19" fmla="*/ 219 h 371"/>
                <a:gd name="T20" fmla="*/ 367 w 367"/>
                <a:gd name="T21" fmla="*/ 188 h 371"/>
                <a:gd name="T22" fmla="*/ 367 w 367"/>
                <a:gd name="T23" fmla="*/ 157 h 371"/>
                <a:gd name="T24" fmla="*/ 361 w 367"/>
                <a:gd name="T25" fmla="*/ 130 h 371"/>
                <a:gd name="T26" fmla="*/ 346 w 367"/>
                <a:gd name="T27" fmla="*/ 104 h 371"/>
                <a:gd name="T28" fmla="*/ 330 w 367"/>
                <a:gd name="T29" fmla="*/ 78 h 371"/>
                <a:gd name="T30" fmla="*/ 314 w 367"/>
                <a:gd name="T31" fmla="*/ 57 h 371"/>
                <a:gd name="T32" fmla="*/ 293 w 367"/>
                <a:gd name="T33" fmla="*/ 36 h 371"/>
                <a:gd name="T34" fmla="*/ 267 w 367"/>
                <a:gd name="T35" fmla="*/ 20 h 371"/>
                <a:gd name="T36" fmla="*/ 241 w 367"/>
                <a:gd name="T37" fmla="*/ 10 h 371"/>
                <a:gd name="T38" fmla="*/ 215 w 367"/>
                <a:gd name="T39" fmla="*/ 5 h 371"/>
                <a:gd name="T40" fmla="*/ 183 w 367"/>
                <a:gd name="T41" fmla="*/ 0 h 371"/>
                <a:gd name="T42" fmla="*/ 152 w 367"/>
                <a:gd name="T43" fmla="*/ 5 h 371"/>
                <a:gd name="T44" fmla="*/ 126 w 367"/>
                <a:gd name="T45" fmla="*/ 10 h 371"/>
                <a:gd name="T46" fmla="*/ 99 w 367"/>
                <a:gd name="T47" fmla="*/ 20 h 371"/>
                <a:gd name="T48" fmla="*/ 73 w 367"/>
                <a:gd name="T49" fmla="*/ 36 h 371"/>
                <a:gd name="T50" fmla="*/ 52 w 367"/>
                <a:gd name="T51" fmla="*/ 57 h 371"/>
                <a:gd name="T52" fmla="*/ 31 w 367"/>
                <a:gd name="T53" fmla="*/ 78 h 371"/>
                <a:gd name="T54" fmla="*/ 21 w 367"/>
                <a:gd name="T55" fmla="*/ 104 h 371"/>
                <a:gd name="T56" fmla="*/ 5 w 367"/>
                <a:gd name="T57" fmla="*/ 130 h 371"/>
                <a:gd name="T58" fmla="*/ 0 w 367"/>
                <a:gd name="T59" fmla="*/ 157 h 371"/>
                <a:gd name="T60" fmla="*/ 0 w 367"/>
                <a:gd name="T61" fmla="*/ 188 h 371"/>
                <a:gd name="T62" fmla="*/ 0 w 367"/>
                <a:gd name="T63" fmla="*/ 219 h 371"/>
                <a:gd name="T64" fmla="*/ 5 w 367"/>
                <a:gd name="T65" fmla="*/ 246 h 371"/>
                <a:gd name="T66" fmla="*/ 21 w 367"/>
                <a:gd name="T67" fmla="*/ 272 h 371"/>
                <a:gd name="T68" fmla="*/ 31 w 367"/>
                <a:gd name="T69" fmla="*/ 298 h 371"/>
                <a:gd name="T70" fmla="*/ 52 w 367"/>
                <a:gd name="T71" fmla="*/ 319 h 371"/>
                <a:gd name="T72" fmla="*/ 73 w 367"/>
                <a:gd name="T73" fmla="*/ 335 h 371"/>
                <a:gd name="T74" fmla="*/ 99 w 367"/>
                <a:gd name="T75" fmla="*/ 350 h 371"/>
                <a:gd name="T76" fmla="*/ 126 w 367"/>
                <a:gd name="T77" fmla="*/ 361 h 371"/>
                <a:gd name="T78" fmla="*/ 152 w 367"/>
                <a:gd name="T79" fmla="*/ 371 h 371"/>
                <a:gd name="T80" fmla="*/ 183 w 367"/>
                <a:gd name="T81" fmla="*/ 371 h 371"/>
                <a:gd name="T82" fmla="*/ 183 w 367"/>
                <a:gd name="T83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7" h="371">
                  <a:moveTo>
                    <a:pt x="183" y="371"/>
                  </a:moveTo>
                  <a:lnTo>
                    <a:pt x="215" y="371"/>
                  </a:lnTo>
                  <a:lnTo>
                    <a:pt x="241" y="361"/>
                  </a:lnTo>
                  <a:lnTo>
                    <a:pt x="267" y="350"/>
                  </a:lnTo>
                  <a:lnTo>
                    <a:pt x="293" y="335"/>
                  </a:lnTo>
                  <a:lnTo>
                    <a:pt x="314" y="319"/>
                  </a:lnTo>
                  <a:lnTo>
                    <a:pt x="330" y="298"/>
                  </a:lnTo>
                  <a:lnTo>
                    <a:pt x="346" y="272"/>
                  </a:lnTo>
                  <a:lnTo>
                    <a:pt x="361" y="246"/>
                  </a:lnTo>
                  <a:lnTo>
                    <a:pt x="367" y="219"/>
                  </a:lnTo>
                  <a:lnTo>
                    <a:pt x="367" y="188"/>
                  </a:lnTo>
                  <a:lnTo>
                    <a:pt x="367" y="157"/>
                  </a:lnTo>
                  <a:lnTo>
                    <a:pt x="361" y="130"/>
                  </a:lnTo>
                  <a:lnTo>
                    <a:pt x="346" y="104"/>
                  </a:lnTo>
                  <a:lnTo>
                    <a:pt x="330" y="78"/>
                  </a:lnTo>
                  <a:lnTo>
                    <a:pt x="314" y="57"/>
                  </a:lnTo>
                  <a:lnTo>
                    <a:pt x="293" y="36"/>
                  </a:lnTo>
                  <a:lnTo>
                    <a:pt x="267" y="20"/>
                  </a:lnTo>
                  <a:lnTo>
                    <a:pt x="241" y="10"/>
                  </a:lnTo>
                  <a:lnTo>
                    <a:pt x="215" y="5"/>
                  </a:lnTo>
                  <a:lnTo>
                    <a:pt x="183" y="0"/>
                  </a:lnTo>
                  <a:lnTo>
                    <a:pt x="152" y="5"/>
                  </a:lnTo>
                  <a:lnTo>
                    <a:pt x="126" y="10"/>
                  </a:lnTo>
                  <a:lnTo>
                    <a:pt x="99" y="20"/>
                  </a:lnTo>
                  <a:lnTo>
                    <a:pt x="73" y="36"/>
                  </a:lnTo>
                  <a:lnTo>
                    <a:pt x="52" y="57"/>
                  </a:lnTo>
                  <a:lnTo>
                    <a:pt x="31" y="78"/>
                  </a:lnTo>
                  <a:lnTo>
                    <a:pt x="21" y="104"/>
                  </a:lnTo>
                  <a:lnTo>
                    <a:pt x="5" y="130"/>
                  </a:lnTo>
                  <a:lnTo>
                    <a:pt x="0" y="157"/>
                  </a:lnTo>
                  <a:lnTo>
                    <a:pt x="0" y="188"/>
                  </a:lnTo>
                  <a:lnTo>
                    <a:pt x="0" y="219"/>
                  </a:lnTo>
                  <a:lnTo>
                    <a:pt x="5" y="246"/>
                  </a:lnTo>
                  <a:lnTo>
                    <a:pt x="21" y="272"/>
                  </a:lnTo>
                  <a:lnTo>
                    <a:pt x="31" y="298"/>
                  </a:lnTo>
                  <a:lnTo>
                    <a:pt x="52" y="319"/>
                  </a:lnTo>
                  <a:lnTo>
                    <a:pt x="73" y="335"/>
                  </a:lnTo>
                  <a:lnTo>
                    <a:pt x="99" y="350"/>
                  </a:lnTo>
                  <a:lnTo>
                    <a:pt x="126" y="361"/>
                  </a:lnTo>
                  <a:lnTo>
                    <a:pt x="152" y="371"/>
                  </a:lnTo>
                  <a:lnTo>
                    <a:pt x="183" y="371"/>
                  </a:lnTo>
                  <a:lnTo>
                    <a:pt x="183" y="37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6" name="Rectangle 46"/>
            <p:cNvSpPr>
              <a:spLocks noChangeArrowheads="1"/>
            </p:cNvSpPr>
            <p:nvPr/>
          </p:nvSpPr>
          <p:spPr bwMode="auto">
            <a:xfrm>
              <a:off x="3742" y="2568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7" name="Freeform 47"/>
            <p:cNvSpPr>
              <a:spLocks/>
            </p:cNvSpPr>
            <p:nvPr/>
          </p:nvSpPr>
          <p:spPr bwMode="auto">
            <a:xfrm>
              <a:off x="3606" y="2499"/>
              <a:ext cx="380" cy="376"/>
            </a:xfrm>
            <a:custGeom>
              <a:avLst/>
              <a:gdLst>
                <a:gd name="T0" fmla="*/ 183 w 372"/>
                <a:gd name="T1" fmla="*/ 372 h 372"/>
                <a:gd name="T2" fmla="*/ 215 w 372"/>
                <a:gd name="T3" fmla="*/ 372 h 372"/>
                <a:gd name="T4" fmla="*/ 246 w 372"/>
                <a:gd name="T5" fmla="*/ 362 h 372"/>
                <a:gd name="T6" fmla="*/ 272 w 372"/>
                <a:gd name="T7" fmla="*/ 351 h 372"/>
                <a:gd name="T8" fmla="*/ 293 w 372"/>
                <a:gd name="T9" fmla="*/ 336 h 372"/>
                <a:gd name="T10" fmla="*/ 320 w 372"/>
                <a:gd name="T11" fmla="*/ 320 h 372"/>
                <a:gd name="T12" fmla="*/ 335 w 372"/>
                <a:gd name="T13" fmla="*/ 299 h 372"/>
                <a:gd name="T14" fmla="*/ 351 w 372"/>
                <a:gd name="T15" fmla="*/ 273 h 372"/>
                <a:gd name="T16" fmla="*/ 362 w 372"/>
                <a:gd name="T17" fmla="*/ 247 h 372"/>
                <a:gd name="T18" fmla="*/ 367 w 372"/>
                <a:gd name="T19" fmla="*/ 220 h 372"/>
                <a:gd name="T20" fmla="*/ 372 w 372"/>
                <a:gd name="T21" fmla="*/ 189 h 372"/>
                <a:gd name="T22" fmla="*/ 367 w 372"/>
                <a:gd name="T23" fmla="*/ 158 h 372"/>
                <a:gd name="T24" fmla="*/ 362 w 372"/>
                <a:gd name="T25" fmla="*/ 131 h 372"/>
                <a:gd name="T26" fmla="*/ 351 w 372"/>
                <a:gd name="T27" fmla="*/ 105 h 372"/>
                <a:gd name="T28" fmla="*/ 335 w 372"/>
                <a:gd name="T29" fmla="*/ 79 h 372"/>
                <a:gd name="T30" fmla="*/ 320 w 372"/>
                <a:gd name="T31" fmla="*/ 58 h 372"/>
                <a:gd name="T32" fmla="*/ 293 w 372"/>
                <a:gd name="T33" fmla="*/ 37 h 372"/>
                <a:gd name="T34" fmla="*/ 272 w 372"/>
                <a:gd name="T35" fmla="*/ 21 h 372"/>
                <a:gd name="T36" fmla="*/ 246 w 372"/>
                <a:gd name="T37" fmla="*/ 11 h 372"/>
                <a:gd name="T38" fmla="*/ 215 w 372"/>
                <a:gd name="T39" fmla="*/ 6 h 372"/>
                <a:gd name="T40" fmla="*/ 189 w 372"/>
                <a:gd name="T41" fmla="*/ 0 h 372"/>
                <a:gd name="T42" fmla="*/ 157 w 372"/>
                <a:gd name="T43" fmla="*/ 6 h 372"/>
                <a:gd name="T44" fmla="*/ 126 w 372"/>
                <a:gd name="T45" fmla="*/ 11 h 372"/>
                <a:gd name="T46" fmla="*/ 100 w 372"/>
                <a:gd name="T47" fmla="*/ 21 h 372"/>
                <a:gd name="T48" fmla="*/ 79 w 372"/>
                <a:gd name="T49" fmla="*/ 37 h 372"/>
                <a:gd name="T50" fmla="*/ 58 w 372"/>
                <a:gd name="T51" fmla="*/ 58 h 372"/>
                <a:gd name="T52" fmla="*/ 37 w 372"/>
                <a:gd name="T53" fmla="*/ 79 h 372"/>
                <a:gd name="T54" fmla="*/ 21 w 372"/>
                <a:gd name="T55" fmla="*/ 105 h 372"/>
                <a:gd name="T56" fmla="*/ 11 w 372"/>
                <a:gd name="T57" fmla="*/ 131 h 372"/>
                <a:gd name="T58" fmla="*/ 5 w 372"/>
                <a:gd name="T59" fmla="*/ 158 h 372"/>
                <a:gd name="T60" fmla="*/ 0 w 372"/>
                <a:gd name="T61" fmla="*/ 189 h 372"/>
                <a:gd name="T62" fmla="*/ 5 w 372"/>
                <a:gd name="T63" fmla="*/ 220 h 372"/>
                <a:gd name="T64" fmla="*/ 11 w 372"/>
                <a:gd name="T65" fmla="*/ 247 h 372"/>
                <a:gd name="T66" fmla="*/ 21 w 372"/>
                <a:gd name="T67" fmla="*/ 273 h 372"/>
                <a:gd name="T68" fmla="*/ 37 w 372"/>
                <a:gd name="T69" fmla="*/ 299 h 372"/>
                <a:gd name="T70" fmla="*/ 58 w 372"/>
                <a:gd name="T71" fmla="*/ 320 h 372"/>
                <a:gd name="T72" fmla="*/ 79 w 372"/>
                <a:gd name="T73" fmla="*/ 336 h 372"/>
                <a:gd name="T74" fmla="*/ 100 w 372"/>
                <a:gd name="T75" fmla="*/ 351 h 372"/>
                <a:gd name="T76" fmla="*/ 126 w 372"/>
                <a:gd name="T77" fmla="*/ 362 h 372"/>
                <a:gd name="T78" fmla="*/ 157 w 372"/>
                <a:gd name="T79" fmla="*/ 372 h 372"/>
                <a:gd name="T80" fmla="*/ 189 w 372"/>
                <a:gd name="T81" fmla="*/ 372 h 372"/>
                <a:gd name="T82" fmla="*/ 189 w 372"/>
                <a:gd name="T8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72">
                  <a:moveTo>
                    <a:pt x="183" y="372"/>
                  </a:moveTo>
                  <a:lnTo>
                    <a:pt x="215" y="372"/>
                  </a:lnTo>
                  <a:lnTo>
                    <a:pt x="246" y="362"/>
                  </a:lnTo>
                  <a:lnTo>
                    <a:pt x="272" y="351"/>
                  </a:lnTo>
                  <a:lnTo>
                    <a:pt x="293" y="336"/>
                  </a:lnTo>
                  <a:lnTo>
                    <a:pt x="320" y="320"/>
                  </a:lnTo>
                  <a:lnTo>
                    <a:pt x="335" y="299"/>
                  </a:lnTo>
                  <a:lnTo>
                    <a:pt x="351" y="273"/>
                  </a:lnTo>
                  <a:lnTo>
                    <a:pt x="362" y="247"/>
                  </a:lnTo>
                  <a:lnTo>
                    <a:pt x="367" y="220"/>
                  </a:lnTo>
                  <a:lnTo>
                    <a:pt x="372" y="189"/>
                  </a:lnTo>
                  <a:lnTo>
                    <a:pt x="367" y="158"/>
                  </a:lnTo>
                  <a:lnTo>
                    <a:pt x="362" y="131"/>
                  </a:lnTo>
                  <a:lnTo>
                    <a:pt x="351" y="105"/>
                  </a:lnTo>
                  <a:lnTo>
                    <a:pt x="335" y="79"/>
                  </a:lnTo>
                  <a:lnTo>
                    <a:pt x="320" y="58"/>
                  </a:lnTo>
                  <a:lnTo>
                    <a:pt x="293" y="37"/>
                  </a:lnTo>
                  <a:lnTo>
                    <a:pt x="272" y="21"/>
                  </a:lnTo>
                  <a:lnTo>
                    <a:pt x="246" y="11"/>
                  </a:lnTo>
                  <a:lnTo>
                    <a:pt x="215" y="6"/>
                  </a:lnTo>
                  <a:lnTo>
                    <a:pt x="189" y="0"/>
                  </a:lnTo>
                  <a:lnTo>
                    <a:pt x="157" y="6"/>
                  </a:lnTo>
                  <a:lnTo>
                    <a:pt x="126" y="11"/>
                  </a:lnTo>
                  <a:lnTo>
                    <a:pt x="100" y="21"/>
                  </a:lnTo>
                  <a:lnTo>
                    <a:pt x="79" y="37"/>
                  </a:lnTo>
                  <a:lnTo>
                    <a:pt x="58" y="58"/>
                  </a:lnTo>
                  <a:lnTo>
                    <a:pt x="37" y="79"/>
                  </a:lnTo>
                  <a:lnTo>
                    <a:pt x="21" y="105"/>
                  </a:lnTo>
                  <a:lnTo>
                    <a:pt x="11" y="131"/>
                  </a:lnTo>
                  <a:lnTo>
                    <a:pt x="5" y="158"/>
                  </a:lnTo>
                  <a:lnTo>
                    <a:pt x="0" y="189"/>
                  </a:lnTo>
                  <a:lnTo>
                    <a:pt x="5" y="220"/>
                  </a:lnTo>
                  <a:lnTo>
                    <a:pt x="11" y="247"/>
                  </a:lnTo>
                  <a:lnTo>
                    <a:pt x="21" y="273"/>
                  </a:lnTo>
                  <a:lnTo>
                    <a:pt x="37" y="299"/>
                  </a:lnTo>
                  <a:lnTo>
                    <a:pt x="58" y="320"/>
                  </a:lnTo>
                  <a:lnTo>
                    <a:pt x="79" y="336"/>
                  </a:lnTo>
                  <a:lnTo>
                    <a:pt x="100" y="351"/>
                  </a:lnTo>
                  <a:lnTo>
                    <a:pt x="126" y="362"/>
                  </a:lnTo>
                  <a:lnTo>
                    <a:pt x="157" y="372"/>
                  </a:lnTo>
                  <a:lnTo>
                    <a:pt x="189" y="372"/>
                  </a:lnTo>
                  <a:lnTo>
                    <a:pt x="189" y="3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8" name="Rectangle 48"/>
            <p:cNvSpPr>
              <a:spLocks noChangeArrowheads="1"/>
            </p:cNvSpPr>
            <p:nvPr/>
          </p:nvSpPr>
          <p:spPr bwMode="auto">
            <a:xfrm>
              <a:off x="5366" y="3050"/>
              <a:ext cx="1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9" name="Freeform 49"/>
            <p:cNvSpPr>
              <a:spLocks/>
            </p:cNvSpPr>
            <p:nvPr/>
          </p:nvSpPr>
          <p:spPr bwMode="auto">
            <a:xfrm>
              <a:off x="5229" y="2971"/>
              <a:ext cx="380" cy="376"/>
            </a:xfrm>
            <a:custGeom>
              <a:avLst/>
              <a:gdLst>
                <a:gd name="T0" fmla="*/ 184 w 372"/>
                <a:gd name="T1" fmla="*/ 372 h 372"/>
                <a:gd name="T2" fmla="*/ 215 w 372"/>
                <a:gd name="T3" fmla="*/ 372 h 372"/>
                <a:gd name="T4" fmla="*/ 247 w 372"/>
                <a:gd name="T5" fmla="*/ 361 h 372"/>
                <a:gd name="T6" fmla="*/ 273 w 372"/>
                <a:gd name="T7" fmla="*/ 351 h 372"/>
                <a:gd name="T8" fmla="*/ 299 w 372"/>
                <a:gd name="T9" fmla="*/ 335 h 372"/>
                <a:gd name="T10" fmla="*/ 320 w 372"/>
                <a:gd name="T11" fmla="*/ 319 h 372"/>
                <a:gd name="T12" fmla="*/ 336 w 372"/>
                <a:gd name="T13" fmla="*/ 298 h 372"/>
                <a:gd name="T14" fmla="*/ 351 w 372"/>
                <a:gd name="T15" fmla="*/ 272 h 372"/>
                <a:gd name="T16" fmla="*/ 362 w 372"/>
                <a:gd name="T17" fmla="*/ 246 h 372"/>
                <a:gd name="T18" fmla="*/ 372 w 372"/>
                <a:gd name="T19" fmla="*/ 214 h 372"/>
                <a:gd name="T20" fmla="*/ 372 w 372"/>
                <a:gd name="T21" fmla="*/ 188 h 372"/>
                <a:gd name="T22" fmla="*/ 372 w 372"/>
                <a:gd name="T23" fmla="*/ 157 h 372"/>
                <a:gd name="T24" fmla="*/ 362 w 372"/>
                <a:gd name="T25" fmla="*/ 125 h 372"/>
                <a:gd name="T26" fmla="*/ 351 w 372"/>
                <a:gd name="T27" fmla="*/ 99 h 372"/>
                <a:gd name="T28" fmla="*/ 336 w 372"/>
                <a:gd name="T29" fmla="*/ 78 h 372"/>
                <a:gd name="T30" fmla="*/ 320 w 372"/>
                <a:gd name="T31" fmla="*/ 57 h 372"/>
                <a:gd name="T32" fmla="*/ 299 w 372"/>
                <a:gd name="T33" fmla="*/ 36 h 372"/>
                <a:gd name="T34" fmla="*/ 273 w 372"/>
                <a:gd name="T35" fmla="*/ 21 h 372"/>
                <a:gd name="T36" fmla="*/ 247 w 372"/>
                <a:gd name="T37" fmla="*/ 10 h 372"/>
                <a:gd name="T38" fmla="*/ 215 w 372"/>
                <a:gd name="T39" fmla="*/ 5 h 372"/>
                <a:gd name="T40" fmla="*/ 189 w 372"/>
                <a:gd name="T41" fmla="*/ 0 h 372"/>
                <a:gd name="T42" fmla="*/ 158 w 372"/>
                <a:gd name="T43" fmla="*/ 5 h 372"/>
                <a:gd name="T44" fmla="*/ 131 w 372"/>
                <a:gd name="T45" fmla="*/ 10 h 372"/>
                <a:gd name="T46" fmla="*/ 100 w 372"/>
                <a:gd name="T47" fmla="*/ 21 h 372"/>
                <a:gd name="T48" fmla="*/ 79 w 372"/>
                <a:gd name="T49" fmla="*/ 36 h 372"/>
                <a:gd name="T50" fmla="*/ 58 w 372"/>
                <a:gd name="T51" fmla="*/ 57 h 372"/>
                <a:gd name="T52" fmla="*/ 37 w 372"/>
                <a:gd name="T53" fmla="*/ 78 h 372"/>
                <a:gd name="T54" fmla="*/ 21 w 372"/>
                <a:gd name="T55" fmla="*/ 99 h 372"/>
                <a:gd name="T56" fmla="*/ 11 w 372"/>
                <a:gd name="T57" fmla="*/ 125 h 372"/>
                <a:gd name="T58" fmla="*/ 6 w 372"/>
                <a:gd name="T59" fmla="*/ 157 h 372"/>
                <a:gd name="T60" fmla="*/ 0 w 372"/>
                <a:gd name="T61" fmla="*/ 188 h 372"/>
                <a:gd name="T62" fmla="*/ 6 w 372"/>
                <a:gd name="T63" fmla="*/ 214 h 372"/>
                <a:gd name="T64" fmla="*/ 11 w 372"/>
                <a:gd name="T65" fmla="*/ 246 h 372"/>
                <a:gd name="T66" fmla="*/ 21 w 372"/>
                <a:gd name="T67" fmla="*/ 272 h 372"/>
                <a:gd name="T68" fmla="*/ 37 w 372"/>
                <a:gd name="T69" fmla="*/ 298 h 372"/>
                <a:gd name="T70" fmla="*/ 58 w 372"/>
                <a:gd name="T71" fmla="*/ 319 h 372"/>
                <a:gd name="T72" fmla="*/ 79 w 372"/>
                <a:gd name="T73" fmla="*/ 335 h 372"/>
                <a:gd name="T74" fmla="*/ 100 w 372"/>
                <a:gd name="T75" fmla="*/ 351 h 372"/>
                <a:gd name="T76" fmla="*/ 131 w 372"/>
                <a:gd name="T77" fmla="*/ 361 h 372"/>
                <a:gd name="T78" fmla="*/ 158 w 372"/>
                <a:gd name="T79" fmla="*/ 372 h 372"/>
                <a:gd name="T80" fmla="*/ 189 w 372"/>
                <a:gd name="T81" fmla="*/ 372 h 372"/>
                <a:gd name="T82" fmla="*/ 189 w 372"/>
                <a:gd name="T8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72">
                  <a:moveTo>
                    <a:pt x="184" y="372"/>
                  </a:moveTo>
                  <a:lnTo>
                    <a:pt x="215" y="372"/>
                  </a:lnTo>
                  <a:lnTo>
                    <a:pt x="247" y="361"/>
                  </a:lnTo>
                  <a:lnTo>
                    <a:pt x="273" y="351"/>
                  </a:lnTo>
                  <a:lnTo>
                    <a:pt x="299" y="335"/>
                  </a:lnTo>
                  <a:lnTo>
                    <a:pt x="320" y="319"/>
                  </a:lnTo>
                  <a:lnTo>
                    <a:pt x="336" y="298"/>
                  </a:lnTo>
                  <a:lnTo>
                    <a:pt x="351" y="272"/>
                  </a:lnTo>
                  <a:lnTo>
                    <a:pt x="362" y="246"/>
                  </a:lnTo>
                  <a:lnTo>
                    <a:pt x="372" y="214"/>
                  </a:lnTo>
                  <a:lnTo>
                    <a:pt x="372" y="188"/>
                  </a:lnTo>
                  <a:lnTo>
                    <a:pt x="372" y="157"/>
                  </a:lnTo>
                  <a:lnTo>
                    <a:pt x="362" y="125"/>
                  </a:lnTo>
                  <a:lnTo>
                    <a:pt x="351" y="99"/>
                  </a:lnTo>
                  <a:lnTo>
                    <a:pt x="336" y="78"/>
                  </a:lnTo>
                  <a:lnTo>
                    <a:pt x="320" y="57"/>
                  </a:lnTo>
                  <a:lnTo>
                    <a:pt x="299" y="36"/>
                  </a:lnTo>
                  <a:lnTo>
                    <a:pt x="273" y="21"/>
                  </a:lnTo>
                  <a:lnTo>
                    <a:pt x="247" y="10"/>
                  </a:lnTo>
                  <a:lnTo>
                    <a:pt x="215" y="5"/>
                  </a:lnTo>
                  <a:lnTo>
                    <a:pt x="189" y="0"/>
                  </a:lnTo>
                  <a:lnTo>
                    <a:pt x="158" y="5"/>
                  </a:lnTo>
                  <a:lnTo>
                    <a:pt x="131" y="10"/>
                  </a:lnTo>
                  <a:lnTo>
                    <a:pt x="100" y="21"/>
                  </a:lnTo>
                  <a:lnTo>
                    <a:pt x="79" y="36"/>
                  </a:lnTo>
                  <a:lnTo>
                    <a:pt x="58" y="57"/>
                  </a:lnTo>
                  <a:lnTo>
                    <a:pt x="37" y="78"/>
                  </a:lnTo>
                  <a:lnTo>
                    <a:pt x="21" y="99"/>
                  </a:lnTo>
                  <a:lnTo>
                    <a:pt x="11" y="125"/>
                  </a:lnTo>
                  <a:lnTo>
                    <a:pt x="6" y="157"/>
                  </a:lnTo>
                  <a:lnTo>
                    <a:pt x="0" y="188"/>
                  </a:lnTo>
                  <a:lnTo>
                    <a:pt x="6" y="214"/>
                  </a:lnTo>
                  <a:lnTo>
                    <a:pt x="11" y="246"/>
                  </a:lnTo>
                  <a:lnTo>
                    <a:pt x="21" y="272"/>
                  </a:lnTo>
                  <a:lnTo>
                    <a:pt x="37" y="298"/>
                  </a:lnTo>
                  <a:lnTo>
                    <a:pt x="58" y="319"/>
                  </a:lnTo>
                  <a:lnTo>
                    <a:pt x="79" y="335"/>
                  </a:lnTo>
                  <a:lnTo>
                    <a:pt x="100" y="351"/>
                  </a:lnTo>
                  <a:lnTo>
                    <a:pt x="131" y="361"/>
                  </a:lnTo>
                  <a:lnTo>
                    <a:pt x="158" y="372"/>
                  </a:lnTo>
                  <a:lnTo>
                    <a:pt x="189" y="372"/>
                  </a:lnTo>
                  <a:lnTo>
                    <a:pt x="189" y="3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0" name="Line 50"/>
            <p:cNvSpPr>
              <a:spLocks noChangeShapeType="1"/>
            </p:cNvSpPr>
            <p:nvPr/>
          </p:nvSpPr>
          <p:spPr bwMode="auto">
            <a:xfrm flipV="1">
              <a:off x="2651" y="2746"/>
              <a:ext cx="974" cy="38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1" name="Line 51"/>
            <p:cNvSpPr>
              <a:spLocks noChangeShapeType="1"/>
            </p:cNvSpPr>
            <p:nvPr/>
          </p:nvSpPr>
          <p:spPr bwMode="auto">
            <a:xfrm>
              <a:off x="3959" y="2688"/>
              <a:ext cx="1284" cy="4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2" name="Line 52"/>
            <p:cNvSpPr>
              <a:spLocks noChangeShapeType="1"/>
            </p:cNvSpPr>
            <p:nvPr/>
          </p:nvSpPr>
          <p:spPr bwMode="auto">
            <a:xfrm flipV="1">
              <a:off x="2655" y="3209"/>
              <a:ext cx="259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3" name="Line 53"/>
            <p:cNvSpPr>
              <a:spLocks noChangeShapeType="1"/>
            </p:cNvSpPr>
            <p:nvPr/>
          </p:nvSpPr>
          <p:spPr bwMode="auto">
            <a:xfrm>
              <a:off x="3819" y="2866"/>
              <a:ext cx="225" cy="9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4" name="Line 54"/>
            <p:cNvSpPr>
              <a:spLocks noChangeShapeType="1"/>
            </p:cNvSpPr>
            <p:nvPr/>
          </p:nvSpPr>
          <p:spPr bwMode="auto">
            <a:xfrm flipH="1">
              <a:off x="4203" y="3311"/>
              <a:ext cx="1118" cy="6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5" name="Rectangle 55"/>
            <p:cNvSpPr>
              <a:spLocks noChangeArrowheads="1"/>
            </p:cNvSpPr>
            <p:nvPr/>
          </p:nvSpPr>
          <p:spPr bwMode="auto">
            <a:xfrm>
              <a:off x="3109" y="2725"/>
              <a:ext cx="1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6" name="Rectangle 56"/>
            <p:cNvSpPr>
              <a:spLocks noChangeArrowheads="1"/>
            </p:cNvSpPr>
            <p:nvPr/>
          </p:nvSpPr>
          <p:spPr bwMode="auto">
            <a:xfrm>
              <a:off x="4680" y="2709"/>
              <a:ext cx="10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7" name="Rectangle 57"/>
            <p:cNvSpPr>
              <a:spLocks noChangeArrowheads="1"/>
            </p:cNvSpPr>
            <p:nvPr/>
          </p:nvSpPr>
          <p:spPr bwMode="auto">
            <a:xfrm>
              <a:off x="4801" y="3578"/>
              <a:ext cx="10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8" name="Rectangle 58"/>
            <p:cNvSpPr>
              <a:spLocks noChangeArrowheads="1"/>
            </p:cNvSpPr>
            <p:nvPr/>
          </p:nvSpPr>
          <p:spPr bwMode="auto">
            <a:xfrm>
              <a:off x="4050" y="3437"/>
              <a:ext cx="20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11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9" name="Rectangle 59"/>
            <p:cNvSpPr>
              <a:spLocks noChangeArrowheads="1"/>
            </p:cNvSpPr>
            <p:nvPr/>
          </p:nvSpPr>
          <p:spPr bwMode="auto">
            <a:xfrm>
              <a:off x="3330" y="3017"/>
              <a:ext cx="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285-7C9D-411A-9613-A6595FC668BF}" type="slidenum">
              <a:rPr lang="cs-CZ"/>
              <a:pPr/>
              <a:t>37</a:t>
            </a:fld>
            <a:endParaRPr lang="cs-CZ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Klady a zápory LSA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Rychlé ustálení po změně topologie</a:t>
            </a:r>
          </a:p>
          <a:p>
            <a:r>
              <a:rPr lang="cs-CZ">
                <a:latin typeface="Palatino Linotype" pitchFamily="18" charset="0"/>
              </a:rPr>
              <a:t>Více robustní než RIP</a:t>
            </a:r>
          </a:p>
          <a:p>
            <a:pPr lvl="1"/>
            <a:r>
              <a:rPr lang="cs-CZ">
                <a:latin typeface="Palatino Linotype" pitchFamily="18" charset="0"/>
              </a:rPr>
              <a:t>Předchází problému čítání do nekonečna</a:t>
            </a:r>
          </a:p>
          <a:p>
            <a:r>
              <a:rPr lang="cs-CZ">
                <a:latin typeface="Palatino Linotype" pitchFamily="18" charset="0"/>
              </a:rPr>
              <a:t>Vyžaduje ukládání LPS v každém uzlu (týká se rozšiřitelnosti)</a:t>
            </a:r>
          </a:p>
          <a:p>
            <a:pPr lvl="1"/>
            <a:r>
              <a:rPr lang="cs-CZ">
                <a:latin typeface="Palatino Linotype" pitchFamily="18" charset="0"/>
              </a:rPr>
              <a:t>OSPF se proto používá pouze pro interní směrování (omezení z důvodu škálovatelnosti – rozšiřitelnosti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763-A7BE-4E10-80E4-FBF6ADC519B5}" type="slidenum">
              <a:rPr lang="cs-CZ"/>
              <a:pPr/>
              <a:t>38</a:t>
            </a:fld>
            <a:endParaRPr lang="cs-CZ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 OSPF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525963"/>
          </a:xfrm>
        </p:spPr>
        <p:txBody>
          <a:bodyPr/>
          <a:lstStyle/>
          <a:p>
            <a:r>
              <a:rPr lang="cs-CZ" sz="2200">
                <a:latin typeface="Palatino Linotype" pitchFamily="18" charset="0"/>
              </a:rPr>
              <a:t>Open Shortest Path First (OSPF) – RFC 2328</a:t>
            </a:r>
          </a:p>
          <a:p>
            <a:r>
              <a:rPr lang="cs-CZ" sz="2200">
                <a:latin typeface="Palatino Linotype" pitchFamily="18" charset="0"/>
              </a:rPr>
              <a:t>Ověřování pravosti přenášených zpráv</a:t>
            </a:r>
          </a:p>
          <a:p>
            <a:r>
              <a:rPr lang="cs-CZ" sz="2200">
                <a:latin typeface="Palatino Linotype" pitchFamily="18" charset="0"/>
              </a:rPr>
              <a:t>Zavedení směrovacích oblastí – řešení problému rozšiřitelnosti</a:t>
            </a:r>
          </a:p>
          <a:p>
            <a:r>
              <a:rPr lang="cs-CZ" sz="2200">
                <a:latin typeface="Palatino Linotype" pitchFamily="18" charset="0"/>
              </a:rPr>
              <a:t>Vyrovnávání zátěže – využívání více cest se stejným ohodnocením mezi dvěma uzly</a:t>
            </a:r>
          </a:p>
          <a:p>
            <a:r>
              <a:rPr lang="cs-CZ" sz="2200">
                <a:latin typeface="Palatino Linotype" pitchFamily="18" charset="0"/>
              </a:rPr>
              <a:t>Směrování podle TOS (Type of Service)</a:t>
            </a:r>
          </a:p>
          <a:p>
            <a:r>
              <a:rPr lang="cs-CZ" sz="2200">
                <a:latin typeface="Palatino Linotype" pitchFamily="18" charset="0"/>
              </a:rPr>
              <a:t>Adresování pomocí skupinového adresování (multicast)</a:t>
            </a:r>
          </a:p>
          <a:p>
            <a:r>
              <a:rPr lang="cs-CZ" sz="2200">
                <a:latin typeface="Palatino Linotype" pitchFamily="18" charset="0"/>
              </a:rPr>
              <a:t>Přímé použití IP (protokol 69)</a:t>
            </a:r>
          </a:p>
          <a:p>
            <a:r>
              <a:rPr lang="cs-CZ" sz="2200">
                <a:latin typeface="Palatino Linotype" pitchFamily="18" charset="0"/>
              </a:rPr>
              <a:t>Import RIP a EGP cest do své databáze</a:t>
            </a:r>
          </a:p>
          <a:p>
            <a:r>
              <a:rPr lang="cs-CZ" sz="2200">
                <a:latin typeface="Palatino Linotype" pitchFamily="18" charset="0"/>
              </a:rPr>
              <a:t>Rozsáhlé směrovací tabulky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194E-A49C-4DED-85A2-4775F518C30D}" type="slidenum">
              <a:rPr lang="cs-CZ"/>
              <a:pPr/>
              <a:t>39</a:t>
            </a:fld>
            <a:endParaRPr lang="cs-CZ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– t</a:t>
            </a:r>
            <a:r>
              <a:rPr lang="cs-CZ"/>
              <a:t>ypy zpráv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Používá zprávy: </a:t>
            </a:r>
          </a:p>
          <a:p>
            <a:pPr lvl="1"/>
            <a:r>
              <a:rPr lang="cs-CZ" sz="2400">
                <a:latin typeface="Palatino Linotype" pitchFamily="18" charset="0"/>
              </a:rPr>
              <a:t>Hello – vyhledání souseda</a:t>
            </a:r>
          </a:p>
          <a:p>
            <a:pPr lvl="1"/>
            <a:r>
              <a:rPr lang="cs-CZ" sz="2400">
                <a:latin typeface="Palatino Linotype" pitchFamily="18" charset="0"/>
              </a:rPr>
              <a:t>Database Description – přenos databáze sousedovi 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Request – požadavek na zaslání databáze (synchronizace)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Update – oprava topologie (router, network, network summary, ASBR summary, AS external LSA)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Acknowledgement – potvrzení opravy topologie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4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5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4849-CAF7-4705-81BD-A69E440A9093}" type="slidenum">
              <a:rPr lang="cs-CZ"/>
              <a:pPr/>
              <a:t>4</a:t>
            </a:fld>
            <a:endParaRPr 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kontra posílání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038600" cy="3671887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Směrování( routing): proces vytváření směrovacích tabulek v každém směrovači</a:t>
            </a:r>
          </a:p>
          <a:p>
            <a:r>
              <a:rPr lang="cs-CZ">
                <a:latin typeface="Palatino Linotype" pitchFamily="18" charset="0"/>
              </a:rPr>
              <a:t>Posílání (forwardování): zjištění cílové adresy paketu a poslání paketu na vybrané rozhraní směrovače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  <p:graphicFrame>
        <p:nvGraphicFramePr>
          <p:cNvPr id="180228" name="Group 4"/>
          <p:cNvGraphicFramePr>
            <a:graphicFrameLocks noGrp="1"/>
          </p:cNvGraphicFramePr>
          <p:nvPr>
            <p:ph sz="quarter" idx="2"/>
          </p:nvPr>
        </p:nvGraphicFramePr>
        <p:xfrm>
          <a:off x="468313" y="5445125"/>
          <a:ext cx="4038600" cy="788988"/>
        </p:xfrm>
        <a:graphic>
          <a:graphicData uri="http://schemas.openxmlformats.org/drawingml/2006/table">
            <a:tbl>
              <a:tblPr/>
              <a:tblGrid>
                <a:gridCol w="808037"/>
                <a:gridCol w="1884363"/>
                <a:gridCol w="1346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171.69.245.10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42" name="Group 18"/>
          <p:cNvGraphicFramePr>
            <a:graphicFrameLocks noGrp="1"/>
          </p:cNvGraphicFramePr>
          <p:nvPr>
            <p:ph sz="quarter" idx="3"/>
          </p:nvPr>
        </p:nvGraphicFramePr>
        <p:xfrm>
          <a:off x="4859338" y="5445125"/>
          <a:ext cx="4038600" cy="787718"/>
        </p:xfrm>
        <a:graphic>
          <a:graphicData uri="http://schemas.openxmlformats.org/drawingml/2006/table">
            <a:tbl>
              <a:tblPr/>
              <a:tblGrid>
                <a:gridCol w="889000"/>
                <a:gridCol w="1292225"/>
                <a:gridCol w="18573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8:0:2b:e4:b:1:2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4787900" y="1557338"/>
            <a:ext cx="4038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Posílání vyžaduje přístup k lokální směrovací tabulce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F1BA-EE6D-4A67-8393-0CE276F664ED}" type="slidenum">
              <a:rPr lang="cs-CZ"/>
              <a:pPr/>
              <a:t>40</a:t>
            </a:fld>
            <a:endParaRPr lang="cs-CZ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OSPF oblasti</a:t>
            </a:r>
          </a:p>
        </p:txBody>
      </p:sp>
      <p:pic>
        <p:nvPicPr>
          <p:cNvPr id="2539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162800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914400" y="4876800"/>
            <a:ext cx="75453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Autonomní oblast rozdělena do několika oblastí – hierarchické směrování – škálovatelnost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Každá oblast má přiřazeno číslo (32 bitů – a.b.c.d)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Páteřní oblast (oblast 0) je 0.0.0.0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5F29-65AC-4C6F-9B45-CCE2E6F3B85F}" type="slidenum">
              <a:rPr lang="cs-CZ"/>
              <a:pPr/>
              <a:t>41</a:t>
            </a:fld>
            <a:endParaRPr lang="cs-CZ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/>
              <a:t>OSPF typy směrovačů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05400"/>
            <a:ext cx="3898900" cy="1084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>
                <a:latin typeface="Palatino Linotype" pitchFamily="18" charset="0"/>
              </a:rPr>
              <a:t>ASBR – AS Boundary Router</a:t>
            </a:r>
          </a:p>
          <a:p>
            <a:pPr>
              <a:lnSpc>
                <a:spcPct val="90000"/>
              </a:lnSpc>
            </a:pPr>
            <a:r>
              <a:rPr lang="cs-CZ" sz="2000">
                <a:latin typeface="Palatino Linotype" pitchFamily="18" charset="0"/>
              </a:rPr>
              <a:t>ABR – Area Border Router</a:t>
            </a:r>
          </a:p>
          <a:p>
            <a:pPr>
              <a:lnSpc>
                <a:spcPct val="90000"/>
              </a:lnSpc>
            </a:pPr>
            <a:r>
              <a:rPr lang="cs-CZ" sz="2000">
                <a:latin typeface="Palatino Linotype" pitchFamily="18" charset="0"/>
              </a:rPr>
              <a:t>IA – Intra Area router</a:t>
            </a:r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580188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343400" y="5105400"/>
            <a:ext cx="433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Všechny směrovače mají tutéž topologickou databázi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Znají topologii uvnitř oblasti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8BF5-C030-4DF4-B052-A17258181AA0}" type="slidenum">
              <a:rPr lang="cs-CZ"/>
              <a:pPr/>
              <a:t>42</a:t>
            </a:fld>
            <a:endParaRPr lang="cs-CZ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OSPF typy směrovačů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ASBR – AS Boundary Router – hraniční směrovač autonomní oblasti – výměna informace s jinými autonomními systémy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BR – Backbone Router – páteřní směrovač – rozhraní páteřní oblasti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ABR – Area Border Router – hraniční směrovač oblasti – rozhraní různých oblastí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IA – Intra Area Router – vnitřní směrovač – všechna rozhraní přísluší jedné oblasti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Designated Router – vybraný směrovač – generuje informaci o stavu linek v subsíti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Backup Designated Router – záložní směrovač – zastává funkci vybraného směrovače při výpadku</a:t>
            </a:r>
          </a:p>
          <a:p>
            <a:pPr>
              <a:lnSpc>
                <a:spcPct val="90000"/>
              </a:lnSpc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F718-0959-494F-A372-BEC6C65DEC0F}" type="slidenum">
              <a:rPr lang="cs-CZ"/>
              <a:pPr/>
              <a:t>43</a:t>
            </a:fld>
            <a:endParaRPr lang="cs-CZ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Formát záhlaví OSPF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3995738" y="4797425"/>
            <a:ext cx="901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Ověření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1187450" y="2060575"/>
            <a:ext cx="140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ve</a:t>
            </a:r>
            <a:r>
              <a:rPr lang="en-US" sz="2000">
                <a:solidFill>
                  <a:srgbClr val="000000"/>
                </a:solidFill>
              </a:rPr>
              <a:t>rsion</a:t>
            </a:r>
            <a:r>
              <a:rPr lang="cs-CZ" sz="2000">
                <a:solidFill>
                  <a:srgbClr val="000000"/>
                </a:solidFill>
              </a:rPr>
              <a:t> (1,2)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2916238" y="2060575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ty</a:t>
            </a:r>
            <a:r>
              <a:rPr lang="en-US" sz="2000">
                <a:solidFill>
                  <a:srgbClr val="000000"/>
                </a:solidFill>
              </a:rPr>
              <a:t>pe</a:t>
            </a:r>
            <a:r>
              <a:rPr lang="cs-CZ" sz="2000">
                <a:solidFill>
                  <a:srgbClr val="000000"/>
                </a:solidFill>
              </a:rPr>
              <a:t> (1 až 7)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5580063" y="2060575"/>
            <a:ext cx="148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Délka paketu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1800225" y="4102100"/>
            <a:ext cx="1833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Kontrolní součet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4852988" y="4102100"/>
            <a:ext cx="286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Typ ověření (heslo, MD5)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3708400" y="2708275"/>
            <a:ext cx="156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ID směrovače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3995738" y="3429000"/>
            <a:ext cx="1058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ID oblasti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7" name="Freeform 11"/>
          <p:cNvSpPr>
            <a:spLocks/>
          </p:cNvSpPr>
          <p:nvPr/>
        </p:nvSpPr>
        <p:spPr bwMode="auto">
          <a:xfrm>
            <a:off x="762000" y="1981200"/>
            <a:ext cx="7502525" cy="4162425"/>
          </a:xfrm>
          <a:custGeom>
            <a:avLst/>
            <a:gdLst>
              <a:gd name="T0" fmla="*/ 2906 w 2910"/>
              <a:gd name="T1" fmla="*/ 1657 h 1657"/>
              <a:gd name="T2" fmla="*/ 2910 w 2910"/>
              <a:gd name="T3" fmla="*/ 0 h 1657"/>
              <a:gd name="T4" fmla="*/ 0 w 2910"/>
              <a:gd name="T5" fmla="*/ 0 h 1657"/>
              <a:gd name="T6" fmla="*/ 0 w 2910"/>
              <a:gd name="T7" fmla="*/ 1657 h 1657"/>
              <a:gd name="T8" fmla="*/ 2910 w 2910"/>
              <a:gd name="T9" fmla="*/ 1657 h 1657"/>
              <a:gd name="T10" fmla="*/ 2910 w 2910"/>
              <a:gd name="T11" fmla="*/ 1657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0" h="1657">
                <a:moveTo>
                  <a:pt x="2906" y="1657"/>
                </a:moveTo>
                <a:lnTo>
                  <a:pt x="2910" y="0"/>
                </a:lnTo>
                <a:lnTo>
                  <a:pt x="0" y="0"/>
                </a:lnTo>
                <a:lnTo>
                  <a:pt x="0" y="1657"/>
                </a:lnTo>
                <a:lnTo>
                  <a:pt x="2910" y="1657"/>
                </a:lnTo>
                <a:lnTo>
                  <a:pt x="2910" y="165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>
            <a:off x="4530725" y="1858963"/>
            <a:ext cx="3175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>
            <a:off x="4530725" y="3938588"/>
            <a:ext cx="3175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779463" y="2549525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779463" y="3249613"/>
            <a:ext cx="748188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>
            <a:off x="779463" y="3938588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>
            <a:off x="779463" y="4640263"/>
            <a:ext cx="7481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776288" y="5340350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>
            <a:off x="2633663" y="1858963"/>
            <a:ext cx="1587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771525" y="16002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7" name="Rectangle 21"/>
          <p:cNvSpPr>
            <a:spLocks noChangeArrowheads="1"/>
          </p:cNvSpPr>
          <p:nvPr/>
        </p:nvSpPr>
        <p:spPr bwMode="auto">
          <a:xfrm>
            <a:off x="2627313" y="1600200"/>
            <a:ext cx="1222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4419600" y="1600200"/>
            <a:ext cx="2428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9" name="Rectangle 23"/>
          <p:cNvSpPr>
            <a:spLocks noChangeArrowheads="1"/>
          </p:cNvSpPr>
          <p:nvPr/>
        </p:nvSpPr>
        <p:spPr bwMode="auto">
          <a:xfrm>
            <a:off x="8170863" y="1600200"/>
            <a:ext cx="2397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31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3708400" y="5445125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Times New Roman" pitchFamily="18" charset="0"/>
              </a:rPr>
              <a:t>Tělo paketu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02E-58D4-4A5F-8CA0-D9F9AC88B1B0}" type="slidenum">
              <a:rPr lang="cs-CZ"/>
              <a:pPr/>
              <a:t>44</a:t>
            </a:fld>
            <a:endParaRPr lang="cs-CZ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OSPF zpráv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>
                <a:latin typeface="Palatino Linotype" pitchFamily="18" charset="0"/>
              </a:rPr>
              <a:t>Hello – vyhledání souseda</a:t>
            </a:r>
          </a:p>
          <a:p>
            <a:r>
              <a:rPr lang="cs-CZ" sz="2000">
                <a:latin typeface="Palatino Linotype" pitchFamily="18" charset="0"/>
              </a:rPr>
              <a:t>Database Description – přenos databáze sousedovi </a:t>
            </a:r>
          </a:p>
          <a:p>
            <a:r>
              <a:rPr lang="cs-CZ" sz="2000">
                <a:latin typeface="Palatino Linotype" pitchFamily="18" charset="0"/>
              </a:rPr>
              <a:t>Link State Request – požadavek na zaslání databáze (synchronizace)</a:t>
            </a:r>
          </a:p>
          <a:p>
            <a:r>
              <a:rPr lang="cs-CZ" sz="2000">
                <a:latin typeface="Palatino Linotype" pitchFamily="18" charset="0"/>
              </a:rPr>
              <a:t>Link State Update – oprava topologie</a:t>
            </a:r>
          </a:p>
          <a:p>
            <a:pPr lvl="1"/>
            <a:r>
              <a:rPr lang="cs-CZ" sz="1800">
                <a:latin typeface="Palatino Linotype" pitchFamily="18" charset="0"/>
              </a:rPr>
              <a:t>Route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Network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Network Summary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ASBR Summary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AS External LSA</a:t>
            </a:r>
          </a:p>
          <a:p>
            <a:r>
              <a:rPr lang="cs-CZ" sz="2000">
                <a:latin typeface="Palatino Linotype" pitchFamily="18" charset="0"/>
              </a:rPr>
              <a:t>Link State Acknowledgement – potvrzení opravy topologie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9EF6-A774-493E-B39B-3B68B51A501E}" type="slidenum">
              <a:rPr lang="cs-CZ"/>
              <a:pPr/>
              <a:t>45</a:t>
            </a:fld>
            <a:endParaRPr lang="cs-CZ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Určení ceny (ohodnocení) linky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43434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Nejjednodušší (často používané)</a:t>
            </a:r>
          </a:p>
          <a:p>
            <a:pPr lvl="1"/>
            <a:r>
              <a:rPr lang="cs-CZ" sz="1800">
                <a:latin typeface="Palatino Linotype" pitchFamily="18" charset="0"/>
              </a:rPr>
              <a:t>Všechny linky mají stejnou cenu – směrování s minimálním ohodnocením</a:t>
            </a:r>
          </a:p>
          <a:p>
            <a:r>
              <a:rPr lang="cs-CZ" sz="2000">
                <a:latin typeface="Palatino Linotype" pitchFamily="18" charset="0"/>
              </a:rPr>
              <a:t>Cena linky – převrácená hodnota kapacity</a:t>
            </a:r>
          </a:p>
          <a:p>
            <a:pPr lvl="1"/>
            <a:r>
              <a:rPr lang="cs-CZ" sz="1800">
                <a:latin typeface="Palatino Linotype" pitchFamily="18" charset="0"/>
              </a:rPr>
              <a:t>10Mb linka má 100 krát vyšší cenu než 1Gb linka</a:t>
            </a:r>
          </a:p>
          <a:p>
            <a:r>
              <a:rPr lang="cs-CZ" sz="2000">
                <a:latin typeface="Palatino Linotype" pitchFamily="18" charset="0"/>
              </a:rPr>
              <a:t>Cena linky – zpoždění linky</a:t>
            </a:r>
          </a:p>
          <a:p>
            <a:pPr lvl="1"/>
            <a:r>
              <a:rPr lang="cs-CZ" sz="1800">
                <a:latin typeface="Palatino Linotype" pitchFamily="18" charset="0"/>
              </a:rPr>
              <a:t>250ms satelitní spojení má 10 krát větší cenu než 25ms pozemní linka</a:t>
            </a:r>
          </a:p>
          <a:p>
            <a:r>
              <a:rPr lang="cs-CZ" sz="2000">
                <a:latin typeface="Palatino Linotype" pitchFamily="18" charset="0"/>
              </a:rPr>
              <a:t>Cena linky – využití linky</a:t>
            </a:r>
          </a:p>
          <a:p>
            <a:pPr lvl="1"/>
            <a:r>
              <a:rPr lang="cs-CZ" sz="1800">
                <a:latin typeface="Palatino Linotype" pitchFamily="18" charset="0"/>
              </a:rPr>
              <a:t>Linka s 90</a:t>
            </a:r>
            <a:r>
              <a:rPr lang="en-US" sz="1800">
                <a:latin typeface="Palatino Linotype" pitchFamily="18" charset="0"/>
              </a:rPr>
              <a:t>% </a:t>
            </a:r>
            <a:r>
              <a:rPr lang="cs-CZ" sz="1800">
                <a:latin typeface="Palatino Linotype" pitchFamily="18" charset="0"/>
              </a:rPr>
              <a:t>využitím má 10 krát vyšší cenu než linka s 9</a:t>
            </a:r>
            <a:r>
              <a:rPr lang="en-US" sz="1800">
                <a:latin typeface="Palatino Linotype" pitchFamily="18" charset="0"/>
              </a:rPr>
              <a:t>% </a:t>
            </a:r>
            <a:r>
              <a:rPr lang="cs-CZ" sz="1800">
                <a:latin typeface="Palatino Linotype" pitchFamily="18" charset="0"/>
              </a:rPr>
              <a:t>využitím</a:t>
            </a:r>
          </a:p>
          <a:p>
            <a:pPr lvl="1"/>
            <a:r>
              <a:rPr lang="cs-CZ" sz="1800">
                <a:latin typeface="Palatino Linotype" pitchFamily="18" charset="0"/>
              </a:rPr>
              <a:t>Může způsobit oscilace</a:t>
            </a:r>
          </a:p>
          <a:p>
            <a:r>
              <a:rPr lang="cs-CZ" sz="2000">
                <a:latin typeface="Palatino Linotype" pitchFamily="18" charset="0"/>
              </a:rPr>
              <a:t>Žádný z těchto způsobů není optimální pro všechny sítě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7393-AE83-461C-BC89-DAE343AC34F5}" type="slidenum">
              <a:rPr lang="cs-CZ"/>
              <a:pPr/>
              <a:t>46</a:t>
            </a:fld>
            <a:endParaRPr lang="cs-CZ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sousedství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06712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Používají se zprávy typu Hello</a:t>
            </a:r>
          </a:p>
          <a:p>
            <a:r>
              <a:rPr lang="cs-CZ">
                <a:latin typeface="Palatino Linotype" pitchFamily="18" charset="0"/>
              </a:rPr>
              <a:t>Jsou generovány pro všechna rozhraní, obsahují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IP adresu a masku pro toto rozhraní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Hello interval (platnost)</a:t>
            </a:r>
          </a:p>
          <a:p>
            <a:pPr lvl="1"/>
            <a:r>
              <a:rPr lang="cs-CZ" sz="2400">
                <a:latin typeface="Palatino Linotype" pitchFamily="18" charset="0"/>
              </a:rPr>
              <a:t>Seznam sousedů jejichž Hello pakety vysílač již slyšel </a:t>
            </a:r>
          </a:p>
          <a:p>
            <a:r>
              <a:rPr lang="cs-CZ">
                <a:latin typeface="Palatino Linotype" pitchFamily="18" charset="0"/>
              </a:rPr>
              <a:t>Posílány na IP adresu 224.0.0.5 každých 10s</a:t>
            </a:r>
          </a:p>
          <a:p>
            <a:r>
              <a:rPr lang="cs-CZ">
                <a:latin typeface="Palatino Linotype" pitchFamily="18" charset="0"/>
              </a:rPr>
              <a:t>Nepřijme-li se Hello zpráva od souseda 40s – zrušení sousedství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4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E536-D34B-4596-9AAF-71228281FD03}" type="slidenum">
              <a:rPr lang="cs-CZ"/>
              <a:pPr/>
              <a:t>47</a:t>
            </a:fld>
            <a:endParaRPr lang="cs-CZ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Nabízení stavu linek (</a:t>
            </a:r>
            <a:r>
              <a:rPr lang="en-US"/>
              <a:t>OSPF Link State Advertisements</a:t>
            </a:r>
            <a:r>
              <a:rPr lang="cs-CZ"/>
              <a:t>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3124200" cy="41910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Existují různé typy LSA – pro dosažení směrovače, sítě, oblasti</a:t>
            </a:r>
          </a:p>
          <a:p>
            <a:r>
              <a:rPr lang="cs-CZ" sz="2000">
                <a:latin typeface="Palatino Linotype" pitchFamily="18" charset="0"/>
              </a:rPr>
              <a:t>LSA typu 1 – nabízí cenu linek mezi směrovači</a:t>
            </a:r>
          </a:p>
          <a:p>
            <a:r>
              <a:rPr lang="cs-CZ" sz="2000">
                <a:latin typeface="Palatino Linotype" pitchFamily="18" charset="0"/>
              </a:rPr>
              <a:t>Používají TOS pro vytvoření více ohodnocení pro jednu linku (Type of Service) – není příliš využíváno</a:t>
            </a:r>
          </a:p>
          <a:p>
            <a:pPr>
              <a:buFont typeface="Wingdings" pitchFamily="2" charset="2"/>
              <a:buNone/>
            </a:pPr>
            <a:endParaRPr lang="cs-CZ" sz="2000">
              <a:latin typeface="Palatino Linotype" pitchFamily="18" charset="0"/>
            </a:endParaRPr>
          </a:p>
        </p:txBody>
      </p:sp>
      <p:grpSp>
        <p:nvGrpSpPr>
          <p:cNvPr id="268292" name="Group 4"/>
          <p:cNvGrpSpPr>
            <a:grpSpLocks/>
          </p:cNvGrpSpPr>
          <p:nvPr/>
        </p:nvGrpSpPr>
        <p:grpSpPr bwMode="auto">
          <a:xfrm>
            <a:off x="3635375" y="1989138"/>
            <a:ext cx="5338763" cy="3665537"/>
            <a:chOff x="1241" y="1865"/>
            <a:chExt cx="3363" cy="2309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862" y="1873"/>
              <a:ext cx="4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Age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4" name="Freeform 6"/>
            <p:cNvSpPr>
              <a:spLocks/>
            </p:cNvSpPr>
            <p:nvPr/>
          </p:nvSpPr>
          <p:spPr bwMode="auto">
            <a:xfrm>
              <a:off x="1245" y="1865"/>
              <a:ext cx="1680" cy="209"/>
            </a:xfrm>
            <a:custGeom>
              <a:avLst/>
              <a:gdLst>
                <a:gd name="T0" fmla="*/ 1680 w 1680"/>
                <a:gd name="T1" fmla="*/ 205 h 209"/>
                <a:gd name="T2" fmla="*/ 0 w 1680"/>
                <a:gd name="T3" fmla="*/ 209 h 209"/>
                <a:gd name="T4" fmla="*/ 0 w 1680"/>
                <a:gd name="T5" fmla="*/ 0 h 209"/>
                <a:gd name="T6" fmla="*/ 1680 w 1680"/>
                <a:gd name="T7" fmla="*/ 0 h 209"/>
                <a:gd name="T8" fmla="*/ 1680 w 1680"/>
                <a:gd name="T9" fmla="*/ 209 h 209"/>
                <a:gd name="T10" fmla="*/ 1680 w 1680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0" h="209">
                  <a:moveTo>
                    <a:pt x="1680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1680" y="0"/>
                  </a:lnTo>
                  <a:lnTo>
                    <a:pt x="1680" y="209"/>
                  </a:lnTo>
                  <a:lnTo>
                    <a:pt x="1680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3101" y="1873"/>
              <a:ext cx="47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Options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6" name="Freeform 8"/>
            <p:cNvSpPr>
              <a:spLocks/>
            </p:cNvSpPr>
            <p:nvPr/>
          </p:nvSpPr>
          <p:spPr bwMode="auto">
            <a:xfrm>
              <a:off x="2925" y="1865"/>
              <a:ext cx="839" cy="209"/>
            </a:xfrm>
            <a:custGeom>
              <a:avLst/>
              <a:gdLst>
                <a:gd name="T0" fmla="*/ 839 w 839"/>
                <a:gd name="T1" fmla="*/ 205 h 209"/>
                <a:gd name="T2" fmla="*/ 0 w 839"/>
                <a:gd name="T3" fmla="*/ 209 h 209"/>
                <a:gd name="T4" fmla="*/ 0 w 839"/>
                <a:gd name="T5" fmla="*/ 0 h 209"/>
                <a:gd name="T6" fmla="*/ 839 w 839"/>
                <a:gd name="T7" fmla="*/ 0 h 209"/>
                <a:gd name="T8" fmla="*/ 839 w 839"/>
                <a:gd name="T9" fmla="*/ 209 h 209"/>
                <a:gd name="T10" fmla="*/ 839 w 839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9" h="209">
                  <a:moveTo>
                    <a:pt x="839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839" y="0"/>
                  </a:lnTo>
                  <a:lnTo>
                    <a:pt x="839" y="209"/>
                  </a:lnTo>
                  <a:lnTo>
                    <a:pt x="839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3953" y="1873"/>
              <a:ext cx="8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4029" y="1873"/>
              <a:ext cx="3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ype=1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9" name="Freeform 11"/>
            <p:cNvSpPr>
              <a:spLocks/>
            </p:cNvSpPr>
            <p:nvPr/>
          </p:nvSpPr>
          <p:spPr bwMode="auto">
            <a:xfrm>
              <a:off x="3764" y="1865"/>
              <a:ext cx="840" cy="209"/>
            </a:xfrm>
            <a:custGeom>
              <a:avLst/>
              <a:gdLst>
                <a:gd name="T0" fmla="*/ 840 w 840"/>
                <a:gd name="T1" fmla="*/ 205 h 209"/>
                <a:gd name="T2" fmla="*/ 0 w 840"/>
                <a:gd name="T3" fmla="*/ 209 h 209"/>
                <a:gd name="T4" fmla="*/ 0 w 840"/>
                <a:gd name="T5" fmla="*/ 0 h 209"/>
                <a:gd name="T6" fmla="*/ 840 w 840"/>
                <a:gd name="T7" fmla="*/ 0 h 209"/>
                <a:gd name="T8" fmla="*/ 840 w 840"/>
                <a:gd name="T9" fmla="*/ 209 h 209"/>
                <a:gd name="T10" fmla="*/ 840 w 840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09">
                  <a:moveTo>
                    <a:pt x="840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09"/>
                  </a:lnTo>
                  <a:lnTo>
                    <a:pt x="840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417" y="2922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1" name="Freeform 13"/>
            <p:cNvSpPr>
              <a:spLocks/>
            </p:cNvSpPr>
            <p:nvPr/>
          </p:nvSpPr>
          <p:spPr bwMode="auto">
            <a:xfrm>
              <a:off x="1245" y="2914"/>
              <a:ext cx="420" cy="210"/>
            </a:xfrm>
            <a:custGeom>
              <a:avLst/>
              <a:gdLst>
                <a:gd name="T0" fmla="*/ 420 w 420"/>
                <a:gd name="T1" fmla="*/ 205 h 210"/>
                <a:gd name="T2" fmla="*/ 0 w 420"/>
                <a:gd name="T3" fmla="*/ 210 h 210"/>
                <a:gd name="T4" fmla="*/ 0 w 420"/>
                <a:gd name="T5" fmla="*/ 0 h 210"/>
                <a:gd name="T6" fmla="*/ 420 w 420"/>
                <a:gd name="T7" fmla="*/ 0 h 210"/>
                <a:gd name="T8" fmla="*/ 420 w 420"/>
                <a:gd name="T9" fmla="*/ 210 h 210"/>
                <a:gd name="T10" fmla="*/ 420 w 42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210">
                  <a:moveTo>
                    <a:pt x="42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420" y="0"/>
                  </a:lnTo>
                  <a:lnTo>
                    <a:pt x="420" y="210"/>
                  </a:lnTo>
                  <a:lnTo>
                    <a:pt x="42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715" y="2922"/>
              <a:ext cx="33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Flags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3" name="Freeform 15"/>
            <p:cNvSpPr>
              <a:spLocks/>
            </p:cNvSpPr>
            <p:nvPr/>
          </p:nvSpPr>
          <p:spPr bwMode="auto">
            <a:xfrm>
              <a:off x="1665" y="2914"/>
              <a:ext cx="420" cy="210"/>
            </a:xfrm>
            <a:custGeom>
              <a:avLst/>
              <a:gdLst>
                <a:gd name="T0" fmla="*/ 420 w 420"/>
                <a:gd name="T1" fmla="*/ 205 h 210"/>
                <a:gd name="T2" fmla="*/ 0 w 420"/>
                <a:gd name="T3" fmla="*/ 210 h 210"/>
                <a:gd name="T4" fmla="*/ 0 w 420"/>
                <a:gd name="T5" fmla="*/ 0 h 210"/>
                <a:gd name="T6" fmla="*/ 420 w 420"/>
                <a:gd name="T7" fmla="*/ 0 h 210"/>
                <a:gd name="T8" fmla="*/ 420 w 420"/>
                <a:gd name="T9" fmla="*/ 210 h 210"/>
                <a:gd name="T10" fmla="*/ 420 w 42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210">
                  <a:moveTo>
                    <a:pt x="42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420" y="0"/>
                  </a:lnTo>
                  <a:lnTo>
                    <a:pt x="420" y="210"/>
                  </a:lnTo>
                  <a:lnTo>
                    <a:pt x="42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4" name="Rectangle 16"/>
            <p:cNvSpPr>
              <a:spLocks noChangeArrowheads="1"/>
            </p:cNvSpPr>
            <p:nvPr/>
          </p:nvSpPr>
          <p:spPr bwMode="auto">
            <a:xfrm>
              <a:off x="2467" y="2922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2085" y="2914"/>
              <a:ext cx="840" cy="210"/>
            </a:xfrm>
            <a:custGeom>
              <a:avLst/>
              <a:gdLst>
                <a:gd name="T0" fmla="*/ 840 w 840"/>
                <a:gd name="T1" fmla="*/ 205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6" name="Rectangle 18"/>
            <p:cNvSpPr>
              <a:spLocks noChangeArrowheads="1"/>
            </p:cNvSpPr>
            <p:nvPr/>
          </p:nvSpPr>
          <p:spPr bwMode="auto">
            <a:xfrm>
              <a:off x="3273" y="2922"/>
              <a:ext cx="94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Number of links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7" name="Freeform 19"/>
            <p:cNvSpPr>
              <a:spLocks/>
            </p:cNvSpPr>
            <p:nvPr/>
          </p:nvSpPr>
          <p:spPr bwMode="auto">
            <a:xfrm>
              <a:off x="2925" y="2914"/>
              <a:ext cx="1679" cy="210"/>
            </a:xfrm>
            <a:custGeom>
              <a:avLst/>
              <a:gdLst>
                <a:gd name="T0" fmla="*/ 1679 w 1679"/>
                <a:gd name="T1" fmla="*/ 205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8" name="Rectangle 20"/>
            <p:cNvSpPr>
              <a:spLocks noChangeArrowheads="1"/>
            </p:cNvSpPr>
            <p:nvPr/>
          </p:nvSpPr>
          <p:spPr bwMode="auto">
            <a:xfrm>
              <a:off x="1384" y="3552"/>
              <a:ext cx="54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type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9" name="Freeform 21"/>
            <p:cNvSpPr>
              <a:spLocks/>
            </p:cNvSpPr>
            <p:nvPr/>
          </p:nvSpPr>
          <p:spPr bwMode="auto">
            <a:xfrm>
              <a:off x="1245" y="3543"/>
              <a:ext cx="840" cy="210"/>
            </a:xfrm>
            <a:custGeom>
              <a:avLst/>
              <a:gdLst>
                <a:gd name="T0" fmla="*/ 840 w 840"/>
                <a:gd name="T1" fmla="*/ 206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0" name="Rectangle 22"/>
            <p:cNvSpPr>
              <a:spLocks noChangeArrowheads="1"/>
            </p:cNvSpPr>
            <p:nvPr/>
          </p:nvSpPr>
          <p:spPr bwMode="auto">
            <a:xfrm>
              <a:off x="2186" y="3552"/>
              <a:ext cx="64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Num_TOS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1" name="Freeform 23"/>
            <p:cNvSpPr>
              <a:spLocks/>
            </p:cNvSpPr>
            <p:nvPr/>
          </p:nvSpPr>
          <p:spPr bwMode="auto">
            <a:xfrm>
              <a:off x="2085" y="3543"/>
              <a:ext cx="840" cy="210"/>
            </a:xfrm>
            <a:custGeom>
              <a:avLst/>
              <a:gdLst>
                <a:gd name="T0" fmla="*/ 840 w 840"/>
                <a:gd name="T1" fmla="*/ 206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2" name="Rectangle 24"/>
            <p:cNvSpPr>
              <a:spLocks noChangeArrowheads="1"/>
            </p:cNvSpPr>
            <p:nvPr/>
          </p:nvSpPr>
          <p:spPr bwMode="auto">
            <a:xfrm>
              <a:off x="3563" y="3552"/>
              <a:ext cx="37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Metric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3" name="Freeform 25"/>
            <p:cNvSpPr>
              <a:spLocks/>
            </p:cNvSpPr>
            <p:nvPr/>
          </p:nvSpPr>
          <p:spPr bwMode="auto">
            <a:xfrm>
              <a:off x="2925" y="3543"/>
              <a:ext cx="1679" cy="210"/>
            </a:xfrm>
            <a:custGeom>
              <a:avLst/>
              <a:gdLst>
                <a:gd name="T0" fmla="*/ 1679 w 1679"/>
                <a:gd name="T1" fmla="*/ 206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4" name="Rectangle 26"/>
            <p:cNvSpPr>
              <a:spLocks noChangeArrowheads="1"/>
            </p:cNvSpPr>
            <p:nvPr/>
          </p:nvSpPr>
          <p:spPr bwMode="auto">
            <a:xfrm>
              <a:off x="2534" y="2083"/>
              <a:ext cx="7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state ID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5" name="Freeform 27"/>
            <p:cNvSpPr>
              <a:spLocks/>
            </p:cNvSpPr>
            <p:nvPr/>
          </p:nvSpPr>
          <p:spPr bwMode="auto">
            <a:xfrm>
              <a:off x="1245" y="207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2370" y="2293"/>
              <a:ext cx="10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Advertising router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7" name="Freeform 29"/>
            <p:cNvSpPr>
              <a:spLocks/>
            </p:cNvSpPr>
            <p:nvPr/>
          </p:nvSpPr>
          <p:spPr bwMode="auto">
            <a:xfrm>
              <a:off x="1245" y="228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8" name="Rectangle 30"/>
            <p:cNvSpPr>
              <a:spLocks noChangeArrowheads="1"/>
            </p:cNvSpPr>
            <p:nvPr/>
          </p:nvSpPr>
          <p:spPr bwMode="auto">
            <a:xfrm>
              <a:off x="2261" y="2503"/>
              <a:ext cx="129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9" name="Freeform 31"/>
            <p:cNvSpPr>
              <a:spLocks/>
            </p:cNvSpPr>
            <p:nvPr/>
          </p:nvSpPr>
          <p:spPr bwMode="auto">
            <a:xfrm>
              <a:off x="1245" y="249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0" name="Rectangle 32"/>
            <p:cNvSpPr>
              <a:spLocks noChangeArrowheads="1"/>
            </p:cNvSpPr>
            <p:nvPr/>
          </p:nvSpPr>
          <p:spPr bwMode="auto">
            <a:xfrm>
              <a:off x="2706" y="3132"/>
              <a:ext cx="42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ID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1" name="Freeform 33"/>
            <p:cNvSpPr>
              <a:spLocks/>
            </p:cNvSpPr>
            <p:nvPr/>
          </p:nvSpPr>
          <p:spPr bwMode="auto">
            <a:xfrm>
              <a:off x="1245" y="3124"/>
              <a:ext cx="3359" cy="209"/>
            </a:xfrm>
            <a:custGeom>
              <a:avLst/>
              <a:gdLst>
                <a:gd name="T0" fmla="*/ 3359 w 3359"/>
                <a:gd name="T1" fmla="*/ 205 h 209"/>
                <a:gd name="T2" fmla="*/ 0 w 3359"/>
                <a:gd name="T3" fmla="*/ 209 h 209"/>
                <a:gd name="T4" fmla="*/ 0 w 3359"/>
                <a:gd name="T5" fmla="*/ 0 h 209"/>
                <a:gd name="T6" fmla="*/ 3359 w 3359"/>
                <a:gd name="T7" fmla="*/ 0 h 209"/>
                <a:gd name="T8" fmla="*/ 3359 w 3359"/>
                <a:gd name="T9" fmla="*/ 209 h 209"/>
                <a:gd name="T10" fmla="*/ 3359 w 3359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09">
                  <a:moveTo>
                    <a:pt x="3359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09"/>
                  </a:lnTo>
                  <a:lnTo>
                    <a:pt x="3359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2" name="Rectangle 34"/>
            <p:cNvSpPr>
              <a:spLocks noChangeArrowheads="1"/>
            </p:cNvSpPr>
            <p:nvPr/>
          </p:nvSpPr>
          <p:spPr bwMode="auto">
            <a:xfrm>
              <a:off x="2648" y="3342"/>
              <a:ext cx="55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data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3" name="Freeform 35"/>
            <p:cNvSpPr>
              <a:spLocks/>
            </p:cNvSpPr>
            <p:nvPr/>
          </p:nvSpPr>
          <p:spPr bwMode="auto">
            <a:xfrm>
              <a:off x="1245" y="3333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4" name="Rectangle 36"/>
            <p:cNvSpPr>
              <a:spLocks noChangeArrowheads="1"/>
            </p:cNvSpPr>
            <p:nvPr/>
          </p:nvSpPr>
          <p:spPr bwMode="auto">
            <a:xfrm>
              <a:off x="2135" y="3761"/>
              <a:ext cx="15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Optional TOS information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5" name="Freeform 37"/>
            <p:cNvSpPr>
              <a:spLocks/>
            </p:cNvSpPr>
            <p:nvPr/>
          </p:nvSpPr>
          <p:spPr bwMode="auto">
            <a:xfrm>
              <a:off x="1245" y="3753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6" name="Rectangle 38"/>
            <p:cNvSpPr>
              <a:spLocks noChangeArrowheads="1"/>
            </p:cNvSpPr>
            <p:nvPr/>
          </p:nvSpPr>
          <p:spPr bwMode="auto">
            <a:xfrm>
              <a:off x="2597" y="3971"/>
              <a:ext cx="62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More links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7" name="Freeform 39"/>
            <p:cNvSpPr>
              <a:spLocks/>
            </p:cNvSpPr>
            <p:nvPr/>
          </p:nvSpPr>
          <p:spPr bwMode="auto">
            <a:xfrm>
              <a:off x="1241" y="3964"/>
              <a:ext cx="3359" cy="210"/>
            </a:xfrm>
            <a:custGeom>
              <a:avLst/>
              <a:gdLst>
                <a:gd name="T0" fmla="*/ 3359 w 3359"/>
                <a:gd name="T1" fmla="*/ 205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8" name="Rectangle 40"/>
            <p:cNvSpPr>
              <a:spLocks noChangeArrowheads="1"/>
            </p:cNvSpPr>
            <p:nvPr/>
          </p:nvSpPr>
          <p:spPr bwMode="auto">
            <a:xfrm>
              <a:off x="1665" y="2712"/>
              <a:ext cx="8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checksum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9" name="Freeform 41"/>
            <p:cNvSpPr>
              <a:spLocks/>
            </p:cNvSpPr>
            <p:nvPr/>
          </p:nvSpPr>
          <p:spPr bwMode="auto">
            <a:xfrm>
              <a:off x="1245" y="2704"/>
              <a:ext cx="1680" cy="210"/>
            </a:xfrm>
            <a:custGeom>
              <a:avLst/>
              <a:gdLst>
                <a:gd name="T0" fmla="*/ 1680 w 1680"/>
                <a:gd name="T1" fmla="*/ 205 h 210"/>
                <a:gd name="T2" fmla="*/ 0 w 1680"/>
                <a:gd name="T3" fmla="*/ 210 h 210"/>
                <a:gd name="T4" fmla="*/ 0 w 1680"/>
                <a:gd name="T5" fmla="*/ 0 h 210"/>
                <a:gd name="T6" fmla="*/ 1680 w 1680"/>
                <a:gd name="T7" fmla="*/ 0 h 210"/>
                <a:gd name="T8" fmla="*/ 1680 w 1680"/>
                <a:gd name="T9" fmla="*/ 210 h 210"/>
                <a:gd name="T10" fmla="*/ 1680 w 168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0" h="210">
                  <a:moveTo>
                    <a:pt x="168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80" y="0"/>
                  </a:lnTo>
                  <a:lnTo>
                    <a:pt x="1680" y="210"/>
                  </a:lnTo>
                  <a:lnTo>
                    <a:pt x="168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30" name="Rectangle 42"/>
            <p:cNvSpPr>
              <a:spLocks noChangeArrowheads="1"/>
            </p:cNvSpPr>
            <p:nvPr/>
          </p:nvSpPr>
          <p:spPr bwMode="auto">
            <a:xfrm>
              <a:off x="3546" y="2712"/>
              <a:ext cx="4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Length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31" name="Freeform 43"/>
            <p:cNvSpPr>
              <a:spLocks/>
            </p:cNvSpPr>
            <p:nvPr/>
          </p:nvSpPr>
          <p:spPr bwMode="auto">
            <a:xfrm>
              <a:off x="2925" y="2704"/>
              <a:ext cx="1679" cy="210"/>
            </a:xfrm>
            <a:custGeom>
              <a:avLst/>
              <a:gdLst>
                <a:gd name="T0" fmla="*/ 1679 w 1679"/>
                <a:gd name="T1" fmla="*/ 205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B9D9-6B24-4816-B820-B4AB73F834F9}" type="slidenum">
              <a:rPr lang="cs-CZ"/>
              <a:pPr/>
              <a:t>48</a:t>
            </a:fld>
            <a:endParaRPr lang="cs-CZ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Výměna LSA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381000" indent="-381000"/>
            <a:r>
              <a:rPr lang="cs-CZ" sz="2000">
                <a:latin typeface="Palatino Linotype" pitchFamily="18" charset="0"/>
              </a:rPr>
              <a:t>Typy LSA (cíl, cena, následující uzel)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cs-CZ" sz="1800">
                <a:latin typeface="Palatino Linotype" pitchFamily="18" charset="0"/>
              </a:rPr>
              <a:t>Router Link - 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cs-CZ" sz="1800">
                <a:latin typeface="Palatino Linotype" pitchFamily="18" charset="0"/>
              </a:rPr>
              <a:t>Network Link -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cs-CZ" sz="1800">
                <a:latin typeface="Palatino Linotype" pitchFamily="18" charset="0"/>
              </a:rPr>
              <a:t>Summary Link to Network through ABR -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cs-CZ" sz="1800">
                <a:latin typeface="Palatino Linotype" pitchFamily="18" charset="0"/>
              </a:rPr>
              <a:t>Summary Link to AS Boundary Router - 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cs-CZ" sz="1800">
                <a:latin typeface="Palatino Linotype" pitchFamily="18" charset="0"/>
              </a:rPr>
              <a:t>External Link – </a:t>
            </a:r>
          </a:p>
          <a:p>
            <a:pPr marL="381000" indent="-381000"/>
            <a:r>
              <a:rPr lang="cs-CZ" sz="2000">
                <a:latin typeface="Palatino Linotype" pitchFamily="18" charset="0"/>
              </a:rPr>
              <a:t>Podmínky šíření LSA</a:t>
            </a:r>
          </a:p>
          <a:p>
            <a:pPr marL="800100" lvl="1" indent="-342900"/>
            <a:r>
              <a:rPr lang="cs-CZ" sz="1800">
                <a:latin typeface="Palatino Linotype" pitchFamily="18" charset="0"/>
              </a:rPr>
              <a:t>Nalezen nový soused</a:t>
            </a:r>
          </a:p>
          <a:p>
            <a:pPr marL="800100" lvl="1" indent="-342900"/>
            <a:r>
              <a:rPr lang="cs-CZ" sz="1800">
                <a:latin typeface="Palatino Linotype" pitchFamily="18" charset="0"/>
              </a:rPr>
              <a:t>Ztráta spojení se sousedem (výpadek linky)</a:t>
            </a:r>
          </a:p>
          <a:p>
            <a:pPr marL="800100" lvl="1" indent="-342900"/>
            <a:r>
              <a:rPr lang="cs-CZ" sz="1800">
                <a:latin typeface="Palatino Linotype" pitchFamily="18" charset="0"/>
              </a:rPr>
              <a:t>Změna ceny linky</a:t>
            </a:r>
          </a:p>
          <a:p>
            <a:pPr marL="800100" lvl="1" indent="-342900"/>
            <a:r>
              <a:rPr lang="cs-CZ" sz="1800">
                <a:latin typeface="Palatino Linotype" pitchFamily="18" charset="0"/>
              </a:rPr>
              <a:t>Implicitní opakování po 30 min.</a:t>
            </a:r>
          </a:p>
          <a:p>
            <a:pPr marL="381000" indent="-381000"/>
            <a:r>
              <a:rPr lang="cs-CZ" sz="2000">
                <a:latin typeface="Palatino Linotype" pitchFamily="18" charset="0"/>
              </a:rPr>
              <a:t>Spolehlivé šíření </a:t>
            </a:r>
          </a:p>
          <a:p>
            <a:pPr marL="800100" lvl="1" indent="-342900"/>
            <a:r>
              <a:rPr lang="cs-CZ" sz="1800">
                <a:latin typeface="Palatino Linotype" pitchFamily="18" charset="0"/>
              </a:rPr>
              <a:t>Číslování, časové značky, ACK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FE6-5764-46EA-A0E0-083BD9936C3C}" type="slidenum">
              <a:rPr lang="cs-CZ"/>
              <a:pPr/>
              <a:t>49</a:t>
            </a:fld>
            <a:endParaRPr lang="cs-CZ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 broadcast sítích si směrovače vyměňují příliš mnoho LSA zpráv a ACK potvrzení</a:t>
            </a:r>
          </a:p>
          <a:p>
            <a:r>
              <a:rPr lang="cs-CZ">
                <a:latin typeface="Palatino Linotype" pitchFamily="18" charset="0"/>
              </a:rPr>
              <a:t>Řešení problému je výběr Designated Router (DR) – vybraný směrovač</a:t>
            </a:r>
          </a:p>
          <a:p>
            <a:r>
              <a:rPr lang="cs-CZ">
                <a:latin typeface="Palatino Linotype" pitchFamily="18" charset="0"/>
              </a:rPr>
              <a:t>DR je vybírán algoritmem výběru, založeném na</a:t>
            </a:r>
          </a:p>
          <a:p>
            <a:pPr lvl="1"/>
            <a:r>
              <a:rPr lang="cs-CZ" sz="2400">
                <a:latin typeface="Palatino Linotype" pitchFamily="18" charset="0"/>
              </a:rPr>
              <a:t>První směrovač připojený do broadcast sítě</a:t>
            </a:r>
          </a:p>
          <a:p>
            <a:pPr lvl="1"/>
            <a:r>
              <a:rPr lang="cs-CZ" sz="2400">
                <a:latin typeface="Palatino Linotype" pitchFamily="18" charset="0"/>
              </a:rPr>
              <a:t>Směrovač s nejvyšší IP adresou na segmentu</a:t>
            </a:r>
          </a:p>
          <a:p>
            <a:r>
              <a:rPr lang="cs-CZ">
                <a:latin typeface="Palatino Linotype" pitchFamily="18" charset="0"/>
              </a:rPr>
              <a:t>Pro zvýšení spolehlivosti se také vybírá Backup Designated Router (BDR) – záložní vybraný směrovač – jako horká záloha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4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8C95-0551-40EB-8FC1-9431EAC5C0B2}" type="slidenum">
              <a:rPr lang="cs-CZ"/>
              <a:pPr/>
              <a:t>5</a:t>
            </a:fld>
            <a:endParaRPr lang="cs-CZ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kontra posílání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3186112"/>
          </a:xfrm>
        </p:spPr>
        <p:txBody>
          <a:bodyPr/>
          <a:lstStyle/>
          <a:p>
            <a:r>
              <a:rPr lang="cs-CZ" sz="2400">
                <a:latin typeface="Palatino Linotype" pitchFamily="18" charset="0"/>
              </a:rPr>
              <a:t>Někdy se vytváří tabulka pro forwardování, která se pak liší od směrovací tabulky</a:t>
            </a:r>
          </a:p>
          <a:p>
            <a:r>
              <a:rPr lang="cs-CZ" sz="2400">
                <a:latin typeface="Palatino Linotype" pitchFamily="18" charset="0"/>
              </a:rPr>
              <a:t>Forwardovací tabulka: optimalizovaná pro vyhledání cíle a posílání</a:t>
            </a:r>
          </a:p>
          <a:p>
            <a:pPr>
              <a:buFont typeface="Wingdings" pitchFamily="2" charset="2"/>
              <a:buNone/>
            </a:pPr>
            <a:endParaRPr lang="cs-CZ" sz="2400">
              <a:latin typeface="Palatino Linotype" pitchFamily="18" charset="0"/>
            </a:endParaRPr>
          </a:p>
          <a:p>
            <a:pPr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3221038"/>
            <a:ext cx="4038600" cy="1755775"/>
          </a:xfrm>
        </p:spPr>
        <p:txBody>
          <a:bodyPr/>
          <a:lstStyle/>
          <a:p>
            <a:r>
              <a:rPr lang="cs-CZ" sz="2400">
                <a:latin typeface="Palatino Linotype" pitchFamily="18" charset="0"/>
              </a:rPr>
              <a:t>Směrovací tabulka: optimalizovaná pro změny směrování, změny topologie</a:t>
            </a:r>
          </a:p>
          <a:p>
            <a:endParaRPr lang="cs-CZ" sz="2000">
              <a:latin typeface="Palatino Linotype" pitchFamily="18" charset="0"/>
            </a:endParaRPr>
          </a:p>
        </p:txBody>
      </p:sp>
      <p:graphicFrame>
        <p:nvGraphicFramePr>
          <p:cNvPr id="182277" name="Group 5"/>
          <p:cNvGraphicFramePr>
            <a:graphicFrameLocks noGrp="1"/>
          </p:cNvGraphicFramePr>
          <p:nvPr/>
        </p:nvGraphicFramePr>
        <p:xfrm>
          <a:off x="468313" y="5084763"/>
          <a:ext cx="4038600" cy="788988"/>
        </p:xfrm>
        <a:graphic>
          <a:graphicData uri="http://schemas.openxmlformats.org/drawingml/2006/table">
            <a:tbl>
              <a:tblPr/>
              <a:tblGrid>
                <a:gridCol w="808037"/>
                <a:gridCol w="1884363"/>
                <a:gridCol w="1346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171.69.245.10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291" name="Group 19"/>
          <p:cNvGraphicFramePr>
            <a:graphicFrameLocks noGrp="1"/>
          </p:cNvGraphicFramePr>
          <p:nvPr/>
        </p:nvGraphicFramePr>
        <p:xfrm>
          <a:off x="4787900" y="5084763"/>
          <a:ext cx="4038600" cy="787718"/>
        </p:xfrm>
        <a:graphic>
          <a:graphicData uri="http://schemas.openxmlformats.org/drawingml/2006/table">
            <a:tbl>
              <a:tblPr/>
              <a:tblGrid>
                <a:gridCol w="889000"/>
                <a:gridCol w="1292225"/>
                <a:gridCol w="18573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8:0:2b:e4:b:1:2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F3ED-0672-4141-BB9B-A2302B8BB55A}" type="slidenum">
              <a:rPr lang="cs-CZ"/>
              <a:pPr/>
              <a:t>50</a:t>
            </a:fld>
            <a:endParaRPr lang="cs-CZ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  <a:br>
              <a:rPr lang="cs-CZ"/>
            </a:br>
            <a:r>
              <a:rPr lang="en-US"/>
              <a:t> - funkce DR</a:t>
            </a:r>
            <a:endParaRPr lang="cs-CZ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>
                <a:latin typeface="Palatino Linotype" pitchFamily="18" charset="0"/>
              </a:rPr>
              <a:t>DR inicializace LSA databáze – přidání nového směrovače na segmentu způsobí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DR posílá do nového směrovače </a:t>
            </a:r>
            <a:r>
              <a:rPr lang="cs-CZ" sz="2400" b="1">
                <a:latin typeface="Palatino Linotype" pitchFamily="18" charset="0"/>
              </a:rPr>
              <a:t>database description packet</a:t>
            </a:r>
          </a:p>
          <a:p>
            <a:pPr lvl="1"/>
            <a:r>
              <a:rPr lang="cs-CZ" sz="2400">
                <a:latin typeface="Palatino Linotype" pitchFamily="18" charset="0"/>
              </a:rPr>
              <a:t>Nový směrovač posílá </a:t>
            </a:r>
            <a:r>
              <a:rPr lang="cs-CZ" sz="2400" b="1">
                <a:latin typeface="Palatino Linotype" pitchFamily="18" charset="0"/>
              </a:rPr>
              <a:t>link-state request</a:t>
            </a:r>
            <a:r>
              <a:rPr lang="cs-CZ" sz="2400">
                <a:latin typeface="Palatino Linotype" pitchFamily="18" charset="0"/>
              </a:rPr>
              <a:t> se seznamem LSA které nemá nebo jsou zastaralé</a:t>
            </a:r>
          </a:p>
          <a:p>
            <a:pPr lvl="1"/>
            <a:r>
              <a:rPr lang="cs-CZ" sz="2400">
                <a:latin typeface="Palatino Linotype" pitchFamily="18" charset="0"/>
              </a:rPr>
              <a:t>DR posílá do nového směrovače celou svoji LSA – </a:t>
            </a:r>
            <a:r>
              <a:rPr lang="cs-CZ" sz="2400" b="1">
                <a:latin typeface="Palatino Linotype" pitchFamily="18" charset="0"/>
              </a:rPr>
              <a:t>link-state update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D698-6942-47D5-BEF5-76BD364A765C}" type="slidenum">
              <a:rPr lang="cs-CZ"/>
              <a:pPr/>
              <a:t>51</a:t>
            </a:fld>
            <a:endParaRPr lang="cs-CZ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  <a:br>
              <a:rPr lang="cs-CZ"/>
            </a:br>
            <a:r>
              <a:rPr lang="en-US"/>
              <a:t> – funkce DR</a:t>
            </a:r>
            <a:endParaRPr lang="cs-CZ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posílají LSA pomocí multicastu všem směrovačům na lokálním segmentu: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Když jakýkoliv směrovač obdrží nebo generuje nový LSA a chce je poslat ostatním směrovačům na segmentu vysílá </a:t>
            </a:r>
            <a:r>
              <a:rPr lang="cs-CZ" b="1">
                <a:latin typeface="Palatino Linotype" pitchFamily="18" charset="0"/>
              </a:rPr>
              <a:t>link-state-update</a:t>
            </a:r>
            <a:r>
              <a:rPr lang="cs-CZ">
                <a:latin typeface="Palatino Linotype" pitchFamily="18" charset="0"/>
              </a:rPr>
              <a:t> DR a BDR na adresu 224.0.0.6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zprávu posílá ostatním na adresu 225.0.0.5</a:t>
            </a:r>
            <a:endParaRPr lang="en-US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generuje </a:t>
            </a:r>
            <a:r>
              <a:rPr lang="cs-CZ" b="1">
                <a:latin typeface="Palatino Linotype" pitchFamily="18" charset="0"/>
              </a:rPr>
              <a:t>network LSA</a:t>
            </a:r>
            <a:r>
              <a:rPr lang="cs-CZ">
                <a:latin typeface="Palatino Linotype" pitchFamily="18" charset="0"/>
              </a:rPr>
              <a:t> pro subsítě, na kterých je DR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Ostatní směrovače subsítě generují pouze </a:t>
            </a:r>
            <a:r>
              <a:rPr lang="cs-CZ" b="1">
                <a:latin typeface="Palatino Linotype" pitchFamily="18" charset="0"/>
              </a:rPr>
              <a:t>router LSA</a:t>
            </a:r>
            <a:endParaRPr lang="cs-CZ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 </a:t>
            </a:r>
            <a:r>
              <a:rPr lang="cs-CZ" b="1">
                <a:latin typeface="Palatino Linotype" pitchFamily="18" charset="0"/>
              </a:rPr>
              <a:t>network LSA </a:t>
            </a:r>
            <a:r>
              <a:rPr lang="cs-CZ">
                <a:latin typeface="Palatino Linotype" pitchFamily="18" charset="0"/>
              </a:rPr>
              <a:t> jsou všechny </a:t>
            </a:r>
            <a:r>
              <a:rPr lang="cs-CZ" b="1">
                <a:latin typeface="Palatino Linotype" pitchFamily="18" charset="0"/>
              </a:rPr>
              <a:t>router LSA</a:t>
            </a:r>
            <a:r>
              <a:rPr lang="cs-CZ">
                <a:latin typeface="Palatino Linotype" pitchFamily="18" charset="0"/>
              </a:rPr>
              <a:t> směrovačů připojených k subsíti. První je od DR.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0BA8-F270-495C-A980-01FAEE88E660}" type="slidenum">
              <a:rPr lang="cs-CZ"/>
              <a:pPr/>
              <a:t>52</a:t>
            </a:fld>
            <a:endParaRPr lang="cs-CZ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Směrováni uvnitř oblasti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Pakety pro ostatní oblasti posílány do ABR (hraniční směrovač)</a:t>
            </a:r>
          </a:p>
          <a:p>
            <a:r>
              <a:rPr lang="cs-CZ">
                <a:latin typeface="Palatino Linotype" pitchFamily="18" charset="0"/>
              </a:rPr>
              <a:t>ABR posílá zprávy do páteřní oblasti</a:t>
            </a:r>
          </a:p>
          <a:p>
            <a:r>
              <a:rPr lang="cs-CZ">
                <a:latin typeface="Palatino Linotype" pitchFamily="18" charset="0"/>
              </a:rPr>
              <a:t>BR (páteřní směrovač) posílá pakety do cílových ABR</a:t>
            </a:r>
          </a:p>
          <a:p>
            <a:r>
              <a:rPr lang="cs-CZ">
                <a:latin typeface="Palatino Linotype" pitchFamily="18" charset="0"/>
              </a:rPr>
              <a:t>Cílové ABR posílají pakety do cílové oblasti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F579-B323-4EC7-8551-ACE4D7B168A8}" type="slidenum">
              <a:rPr lang="cs-CZ"/>
              <a:pPr/>
              <a:t>53</a:t>
            </a:fld>
            <a:endParaRPr lang="cs-CZ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Směrování do ostatních autonomních oblastí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Hraniční směrovač autonomní oblasti (ASBR)si vyměňuje zprávy s ostatními AS</a:t>
            </a:r>
          </a:p>
          <a:p>
            <a:r>
              <a:rPr lang="cs-CZ">
                <a:latin typeface="Palatino Linotype" pitchFamily="18" charset="0"/>
              </a:rPr>
              <a:t>ASBR generuje inzerci externích linek a rozesílá je do všech oblastí (pro každou externí cestu jedna položka)</a:t>
            </a:r>
          </a:p>
          <a:p>
            <a:pPr lvl="1"/>
            <a:r>
              <a:rPr lang="cs-CZ">
                <a:latin typeface="Palatino Linotype" pitchFamily="18" charset="0"/>
              </a:rPr>
              <a:t>Externí metrika typu 1 – totéž jak interní</a:t>
            </a:r>
          </a:p>
          <a:p>
            <a:pPr lvl="1"/>
            <a:r>
              <a:rPr lang="cs-CZ">
                <a:latin typeface="Palatino Linotype" pitchFamily="18" charset="0"/>
              </a:rPr>
              <a:t>Externí metrika typu 2 – externí část má rozhodující podíl</a:t>
            </a:r>
          </a:p>
          <a:p>
            <a:pPr lvl="1"/>
            <a:r>
              <a:rPr lang="cs-CZ">
                <a:latin typeface="Palatino Linotype" pitchFamily="18" charset="0"/>
              </a:rPr>
              <a:t>Použije směrovač s nejmenší externí metrikou – typ 2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Směrování - EGP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29E9-C9CC-4818-A906-EC11E387E4EC}" type="slidenum">
              <a:rPr lang="cs-CZ"/>
              <a:pPr/>
              <a:t>55</a:t>
            </a:fld>
            <a:endParaRPr lang="cs-CZ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Exterior Gateway Protocol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Směrování mezi autonomními systémy</a:t>
            </a:r>
          </a:p>
          <a:p>
            <a:r>
              <a:rPr lang="cs-CZ">
                <a:latin typeface="Palatino Linotype" pitchFamily="18" charset="0"/>
              </a:rPr>
              <a:t>Kořenové směrovače – nezávislé na interních směrovačích</a:t>
            </a:r>
          </a:p>
          <a:p>
            <a:r>
              <a:rPr lang="cs-CZ">
                <a:latin typeface="Palatino Linotype" pitchFamily="18" charset="0"/>
              </a:rPr>
              <a:t>Důležité funkce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 sousedy – směrovač se nabízí, že se stane sousedem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zjistit, běží-li soused</a:t>
            </a:r>
          </a:p>
          <a:p>
            <a:pPr lvl="1"/>
            <a:r>
              <a:rPr lang="cs-CZ">
                <a:latin typeface="Palatino Linotype" pitchFamily="18" charset="0"/>
              </a:rPr>
              <a:t>Schopnost odpojit se od sítě – informovat ostatní o svém odpojení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zjistit, je-li síť dosažitelná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42-BEE5-49BE-B0D7-BCE4F9F4AAB4}" type="slidenum">
              <a:rPr lang="cs-CZ"/>
              <a:pPr/>
              <a:t>56</a:t>
            </a:fld>
            <a:endParaRPr lang="cs-CZ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Typy zpráv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Acquistion request, confirm, refuse – nalezení souseda (požadavek, potvrzení, odmítnutí)</a:t>
            </a:r>
          </a:p>
          <a:p>
            <a:r>
              <a:rPr lang="cs-CZ">
                <a:latin typeface="Palatino Linotype" pitchFamily="18" charset="0"/>
              </a:rPr>
              <a:t>Cease request, confirm – ukončení sousedství (požadavek, potvrzení)</a:t>
            </a:r>
          </a:p>
          <a:p>
            <a:r>
              <a:rPr lang="cs-CZ">
                <a:latin typeface="Palatino Linotype" pitchFamily="18" charset="0"/>
              </a:rPr>
              <a:t>Hello – test souseda</a:t>
            </a:r>
          </a:p>
          <a:p>
            <a:r>
              <a:rPr lang="cs-CZ">
                <a:latin typeface="Palatino Linotype" pitchFamily="18" charset="0"/>
              </a:rPr>
              <a:t>I hard You – odpověď</a:t>
            </a:r>
          </a:p>
          <a:p>
            <a:r>
              <a:rPr lang="cs-CZ">
                <a:latin typeface="Palatino Linotype" pitchFamily="18" charset="0"/>
              </a:rPr>
              <a:t>Pool Request – požadavek opravy směrování</a:t>
            </a:r>
          </a:p>
          <a:p>
            <a:r>
              <a:rPr lang="cs-CZ">
                <a:latin typeface="Palatino Linotype" pitchFamily="18" charset="0"/>
              </a:rPr>
              <a:t>Routing Update – potvrzení</a:t>
            </a:r>
          </a:p>
          <a:p>
            <a:r>
              <a:rPr lang="cs-CZ">
                <a:latin typeface="Palatino Linotype" pitchFamily="18" charset="0"/>
              </a:rPr>
              <a:t>Error – chybové hlášení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0254-4206-4271-930E-0952182B2B1C}" type="slidenum">
              <a:rPr lang="cs-CZ"/>
              <a:pPr/>
              <a:t>57</a:t>
            </a:fld>
            <a:endParaRPr lang="cs-CZ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test funkčnosti souseda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Testování funkčnosti souseda</a:t>
            </a:r>
          </a:p>
          <a:p>
            <a:pPr lvl="1"/>
            <a:r>
              <a:rPr lang="cs-CZ">
                <a:latin typeface="Palatino Linotype" pitchFamily="18" charset="0"/>
              </a:rPr>
              <a:t>Náběh, doběh </a:t>
            </a:r>
          </a:p>
          <a:p>
            <a:pPr lvl="1"/>
            <a:r>
              <a:rPr lang="cs-CZ">
                <a:latin typeface="Palatino Linotype" pitchFamily="18" charset="0"/>
              </a:rPr>
              <a:t>Aktivní režim směrovače – Hello, IHY</a:t>
            </a:r>
          </a:p>
          <a:p>
            <a:pPr lvl="1"/>
            <a:r>
              <a:rPr lang="cs-CZ">
                <a:latin typeface="Palatino Linotype" pitchFamily="18" charset="0"/>
              </a:rPr>
              <a:t>Pasivní režim směrovače – Hello</a:t>
            </a:r>
          </a:p>
          <a:p>
            <a:r>
              <a:rPr lang="cs-CZ">
                <a:latin typeface="Palatino Linotype" pitchFamily="18" charset="0"/>
              </a:rPr>
              <a:t>Stav – běží, neběží – algoritmus k z N</a:t>
            </a:r>
          </a:p>
          <a:p>
            <a:pPr lvl="1"/>
            <a:r>
              <a:rPr lang="cs-CZ">
                <a:latin typeface="Palatino Linotype" pitchFamily="18" charset="0"/>
              </a:rPr>
              <a:t>Aktivní ( běží – 3, neběží – 1)</a:t>
            </a:r>
          </a:p>
          <a:p>
            <a:pPr lvl="1"/>
            <a:r>
              <a:rPr lang="cs-CZ">
                <a:latin typeface="Palatino Linotype" pitchFamily="18" charset="0"/>
              </a:rPr>
              <a:t>Pasivní ( běží – 4, neběží – 1)</a:t>
            </a:r>
          </a:p>
          <a:p>
            <a:pPr lvl="1"/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6477000" cy="1470025"/>
          </a:xfrm>
        </p:spPr>
        <p:txBody>
          <a:bodyPr/>
          <a:lstStyle/>
          <a:p>
            <a:r>
              <a:rPr lang="cs-CZ"/>
              <a:t>Směrování -</a:t>
            </a:r>
            <a:r>
              <a:rPr lang="en-US"/>
              <a:t>BGP</a:t>
            </a:r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3F46-3E85-4F64-BEB6-AD04D17BFEC0}" type="slidenum">
              <a:rPr lang="cs-CZ"/>
              <a:pPr/>
              <a:t>59</a:t>
            </a:fld>
            <a:endParaRPr lang="cs-CZ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 - Autonomous System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Soubor IP sítí a směrovačů pod kontrolou jedné entity, prezentovaná společnou směrovací politikou do Internetu</a:t>
            </a:r>
          </a:p>
          <a:p>
            <a:r>
              <a:rPr lang="cs-CZ" sz="2000"/>
              <a:t>K AS musí být přiřazeno ASN (AS number), které je použito při směrování pomocí BGP</a:t>
            </a:r>
          </a:p>
          <a:p>
            <a:r>
              <a:rPr lang="cs-CZ" sz="2000"/>
              <a:t>ASN jednoznačně identifikuje AS v Internetu (16 bitů)</a:t>
            </a:r>
          </a:p>
          <a:p>
            <a:r>
              <a:rPr lang="cs-CZ" sz="2000"/>
              <a:t>ASN 64512 až 65534 mohou být použity privátně</a:t>
            </a:r>
          </a:p>
          <a:p>
            <a:r>
              <a:rPr lang="cs-CZ" sz="2000"/>
              <a:t>ASN 0 a 65535 jsou rezervované</a:t>
            </a:r>
          </a:p>
          <a:p>
            <a:r>
              <a:rPr lang="cs-CZ" sz="2000"/>
              <a:t>Cesnet ASN 2852 (16 bitů)</a:t>
            </a:r>
          </a:p>
          <a:p>
            <a:r>
              <a:rPr lang="cs-CZ" sz="2000"/>
              <a:t>1/2006 – cca 40000 obsazených (3500 za rok)</a:t>
            </a:r>
          </a:p>
          <a:p>
            <a:r>
              <a:rPr lang="cs-CZ" sz="2000"/>
              <a:t>RFC 4893 – 32 bitů ASN (číslo.číslo RIPE 3.0 až 3.1023)</a:t>
            </a:r>
          </a:p>
          <a:p>
            <a:r>
              <a:rPr lang="cs-CZ" sz="2000"/>
              <a:t>Nová verze BGP</a:t>
            </a:r>
          </a:p>
          <a:p>
            <a:r>
              <a:rPr lang="cs-CZ" sz="2000"/>
              <a:t>Multihomed (více AS), stub (jedna AS), transit (přenosová AS)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2A4D-59E9-4485-A356-4182BADA4EF8}" type="slidenum">
              <a:rPr lang="cs-CZ"/>
              <a:pPr/>
              <a:t>6</a:t>
            </a:fld>
            <a:endParaRPr lang="cs-C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jako problém teorie grafů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6565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Uzly: směrovače jedné administrativní domény (vnitřní směrování), nebo různých sítí (vnější směrování)</a:t>
            </a:r>
          </a:p>
          <a:p>
            <a:r>
              <a:rPr lang="cs-CZ" sz="2000">
                <a:latin typeface="Palatino Linotype" pitchFamily="18" charset="0"/>
              </a:rPr>
              <a:t>Hrany: vzájemné propojení směrovačů</a:t>
            </a:r>
          </a:p>
          <a:p>
            <a:r>
              <a:rPr lang="cs-CZ" sz="2000">
                <a:latin typeface="Palatino Linotype" pitchFamily="18" charset="0"/>
              </a:rPr>
              <a:t>Ohodnocení hran: podle vzdálenosti, kapacity, zpoždění, …</a:t>
            </a:r>
          </a:p>
          <a:p>
            <a:r>
              <a:rPr lang="cs-CZ" sz="2000">
                <a:latin typeface="Palatino Linotype" pitchFamily="18" charset="0"/>
              </a:rPr>
              <a:t>Cíl: nalezení minimální cesty mezi libovolnými dvěma uzly</a:t>
            </a:r>
          </a:p>
        </p:txBody>
      </p:sp>
      <p:pic>
        <p:nvPicPr>
          <p:cNvPr id="184324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886200"/>
            <a:ext cx="3887788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643438" y="1628775"/>
            <a:ext cx="3816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Problém: nalezení minimální cesty decentralizovanou (nebo centralizovanou) metodou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Rychlé a robustní reakce na změnu topologie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C2E2-B530-416F-B020-267082F31344}" type="slidenum">
              <a:rPr lang="cs-CZ"/>
              <a:pPr/>
              <a:t>60</a:t>
            </a:fld>
            <a:endParaRPr lang="cs-CZ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Protokol pro směrování mezi autonomními oblastni</a:t>
            </a:r>
          </a:p>
          <a:p>
            <a:r>
              <a:rPr lang="cs-CZ" sz="2000">
                <a:latin typeface="Palatino Linotype" pitchFamily="18" charset="0"/>
              </a:rPr>
              <a:t>Rozdíly Inter-AS a Intra-AS směrování</a:t>
            </a:r>
          </a:p>
          <a:p>
            <a:pPr lvl="1"/>
            <a:r>
              <a:rPr lang="en-US">
                <a:latin typeface="Palatino Linotype" pitchFamily="18" charset="0"/>
              </a:rPr>
              <a:t>R</a:t>
            </a:r>
            <a:r>
              <a:rPr lang="cs-CZ">
                <a:latin typeface="Palatino Linotype" pitchFamily="18" charset="0"/>
              </a:rPr>
              <a:t>ozhodování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Intra-AS: jeden administrátor, není třeba rozhodovací strategie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Inter-AS: administrátor chce kontrolovat kudy je přenos směrován, kdo je směrován přes jeho síť</a:t>
            </a:r>
          </a:p>
          <a:p>
            <a:pPr lvl="1"/>
            <a:r>
              <a:rPr lang="cs-CZ">
                <a:latin typeface="Palatino Linotype" pitchFamily="18" charset="0"/>
              </a:rPr>
              <a:t>Rozsah</a:t>
            </a:r>
          </a:p>
          <a:p>
            <a:pPr lvl="2"/>
            <a:r>
              <a:rPr lang="cs-CZ" sz="1800">
                <a:latin typeface="Palatino Linotype" pitchFamily="18" charset="0"/>
              </a:rPr>
              <a:t>Hierarchické směrování redukuje velikost tabulek i přenos oprávek</a:t>
            </a:r>
          </a:p>
          <a:p>
            <a:pPr lvl="1"/>
            <a:r>
              <a:rPr lang="cs-CZ">
                <a:latin typeface="Palatino Linotype" pitchFamily="18" charset="0"/>
              </a:rPr>
              <a:t>Výkonnost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Intra-AS: může se soustředit na výkon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Inter-AS: rozhodovací strategie může výtězit nad výkonností</a:t>
            </a:r>
          </a:p>
          <a:p>
            <a:r>
              <a:rPr lang="cs-CZ" sz="2000">
                <a:latin typeface="Palatino Linotype" pitchFamily="18" charset="0"/>
              </a:rPr>
              <a:t>BGP (Border Gateway Protocol) je de facto standard</a:t>
            </a:r>
          </a:p>
          <a:p>
            <a:r>
              <a:rPr lang="cs-CZ" sz="2000">
                <a:latin typeface="Palatino Linotype" pitchFamily="18" charset="0"/>
              </a:rPr>
              <a:t>Path Vector protocol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747C-524A-435B-9FA4-732F88FE05D4}" type="slidenum">
              <a:rPr lang="cs-CZ"/>
              <a:pPr/>
              <a:t>61</a:t>
            </a:fld>
            <a:endParaRPr lang="cs-CZ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BGP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GGP – gateway to gateway protocol (Distance Vector IGP používaný v ARPANET)</a:t>
            </a:r>
          </a:p>
          <a:p>
            <a:pPr lvl="1"/>
            <a:r>
              <a:rPr lang="cs-CZ">
                <a:latin typeface="Palatino Linotype" pitchFamily="18" charset="0"/>
              </a:rPr>
              <a:t>Protějšek existuje, jestliže přijme 2 ze 4 zpráv Echo</a:t>
            </a:r>
          </a:p>
          <a:p>
            <a:pPr lvl="1"/>
            <a:r>
              <a:rPr lang="cs-CZ">
                <a:latin typeface="Palatino Linotype" pitchFamily="18" charset="0"/>
              </a:rPr>
              <a:t>Explicitní potvrzení oprav</a:t>
            </a:r>
          </a:p>
          <a:p>
            <a:r>
              <a:rPr lang="cs-CZ">
                <a:latin typeface="Palatino Linotype" pitchFamily="18" charset="0"/>
              </a:rPr>
              <a:t>EGP – v době NSFNET</a:t>
            </a:r>
          </a:p>
          <a:p>
            <a:pPr lvl="1"/>
            <a:r>
              <a:rPr lang="cs-CZ">
                <a:latin typeface="Palatino Linotype" pitchFamily="18" charset="0"/>
              </a:rPr>
              <a:t>Síť musí být přísně hierarchická, beze smyček</a:t>
            </a:r>
          </a:p>
          <a:p>
            <a:pPr lvl="1"/>
            <a:r>
              <a:rPr lang="cs-CZ">
                <a:latin typeface="Palatino Linotype" pitchFamily="18" charset="0"/>
              </a:rPr>
              <a:t>Mez metriky – nesmí existovat 2 cesty</a:t>
            </a:r>
          </a:p>
          <a:p>
            <a:r>
              <a:rPr lang="cs-CZ">
                <a:latin typeface="Palatino Linotype" pitchFamily="18" charset="0"/>
              </a:rPr>
              <a:t>IDRP – ekvivalentní OSI BGP, měl vliv na BGP</a:t>
            </a:r>
          </a:p>
          <a:p>
            <a:r>
              <a:rPr lang="cs-CZ">
                <a:latin typeface="Palatino Linotype" pitchFamily="18" charset="0"/>
              </a:rPr>
              <a:t>IDRP - RFC 1479</a:t>
            </a:r>
          </a:p>
          <a:p>
            <a:pPr lvl="1"/>
            <a:r>
              <a:rPr lang="cs-CZ">
                <a:latin typeface="Palatino Linotype" pitchFamily="18" charset="0"/>
              </a:rPr>
              <a:t>Chvíli soutěžil s BGP, nyní se znovu objevuje s IPv6</a:t>
            </a:r>
          </a:p>
          <a:p>
            <a:pPr lvl="1"/>
            <a:r>
              <a:rPr lang="cs-CZ">
                <a:latin typeface="Palatino Linotype" pitchFamily="18" charset="0"/>
              </a:rPr>
              <a:t>Source route směrování</a:t>
            </a:r>
          </a:p>
          <a:p>
            <a:pPr lvl="1"/>
            <a:r>
              <a:rPr lang="cs-CZ">
                <a:latin typeface="Palatino Linotype" pitchFamily="18" charset="0"/>
              </a:rPr>
              <a:t>Počáteční směrovač určuje cestu k ostatním stranám</a:t>
            </a:r>
          </a:p>
          <a:p>
            <a:pPr lvl="1"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C378-3D56-4AF6-AA81-E58A5E52A09F}" type="slidenum">
              <a:rPr lang="cs-CZ"/>
              <a:pPr/>
              <a:t>62</a:t>
            </a:fld>
            <a:endParaRPr lang="cs-CZ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BGP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Problémy s EGP ovlivnily návrh BGP</a:t>
            </a:r>
          </a:p>
          <a:p>
            <a:pPr lvl="1"/>
            <a:r>
              <a:rPr lang="cs-CZ">
                <a:latin typeface="Palatino Linotype" pitchFamily="18" charset="0"/>
              </a:rPr>
              <a:t>Potřeba tolerovat více cest a vybrat s z nich</a:t>
            </a:r>
          </a:p>
          <a:p>
            <a:pPr lvl="1"/>
            <a:r>
              <a:rPr lang="cs-CZ">
                <a:latin typeface="Palatino Linotype" pitchFamily="18" charset="0"/>
              </a:rPr>
              <a:t>Vývoj podporovaný od počátku experimenty</a:t>
            </a:r>
          </a:p>
          <a:p>
            <a:r>
              <a:rPr lang="cs-CZ">
                <a:latin typeface="Palatino Linotype" pitchFamily="18" charset="0"/>
              </a:rPr>
              <a:t>BGP-4 jako BGP-3 neobsahovalo CIDR</a:t>
            </a:r>
          </a:p>
          <a:p>
            <a:r>
              <a:rPr lang="cs-CZ">
                <a:latin typeface="Palatino Linotype" pitchFamily="18" charset="0"/>
              </a:rPr>
              <a:t>V poslední době uveden multiprotokolový BGP</a:t>
            </a:r>
          </a:p>
          <a:p>
            <a:pPr lvl="1"/>
            <a:r>
              <a:rPr lang="cs-CZ">
                <a:latin typeface="Palatino Linotype" pitchFamily="18" charset="0"/>
              </a:rPr>
              <a:t>Může pracovat s informací IPv6</a:t>
            </a:r>
          </a:p>
          <a:p>
            <a:pPr lvl="1"/>
            <a:r>
              <a:rPr lang="cs-CZ">
                <a:latin typeface="Palatino Linotype" pitchFamily="18" charset="0"/>
              </a:rPr>
              <a:t>Může doručit informaci multicast skupině a podporovat RPF (Reverse Path Forwarding) pro nadřazený PIM/SM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E068-5C13-49F4-A950-5B2CA24D4445}" type="slidenum">
              <a:rPr lang="cs-CZ"/>
              <a:pPr/>
              <a:t>63</a:t>
            </a:fld>
            <a:endParaRPr lang="cs-CZ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přenáší TCP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TCP port 179</a:t>
            </a:r>
          </a:p>
          <a:p>
            <a:r>
              <a:rPr lang="cs-CZ">
                <a:latin typeface="Palatino Linotype" pitchFamily="18" charset="0"/>
              </a:rPr>
              <a:t>Dvoubodové spoje, spojované služby, unicast</a:t>
            </a:r>
          </a:p>
          <a:p>
            <a:r>
              <a:rPr lang="cs-CZ">
                <a:latin typeface="Palatino Linotype" pitchFamily="18" charset="0"/>
              </a:rPr>
              <a:t>TCP zachycuje mnoho problémů s chybami, BGP může být jednodušší</a:t>
            </a:r>
          </a:p>
          <a:p>
            <a:r>
              <a:rPr lang="cs-CZ">
                <a:latin typeface="Palatino Linotype" pitchFamily="18" charset="0"/>
              </a:rPr>
              <a:t>BGP nepotřebuje vlastní spolehlivý protokol</a:t>
            </a:r>
          </a:p>
          <a:p>
            <a:r>
              <a:rPr lang="cs-CZ">
                <a:latin typeface="Palatino Linotype" pitchFamily="18" charset="0"/>
              </a:rPr>
              <a:t>Může přenášet přes více uzlů, pokud je to třeba</a:t>
            </a:r>
          </a:p>
          <a:p>
            <a:r>
              <a:rPr lang="cs-CZ">
                <a:latin typeface="Palatino Linotype" pitchFamily="18" charset="0"/>
              </a:rPr>
              <a:t>Přenáší tok dat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43C6-E379-4432-99DD-09F8F845260E}" type="slidenum">
              <a:rPr lang="cs-CZ"/>
              <a:pPr/>
              <a:t>64</a:t>
            </a:fld>
            <a:endParaRPr lang="cs-CZ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základní operace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BGP udržuje směrovací tabulky, šíří opravy směrování a rozhodnutí o směrování zakládá na směrovací metrice</a:t>
            </a:r>
          </a:p>
          <a:p>
            <a:pPr lvl="1"/>
            <a:r>
              <a:rPr lang="cs-CZ">
                <a:latin typeface="Palatino Linotype" pitchFamily="18" charset="0"/>
              </a:rPr>
              <a:t>Vyměňuje informaci o dosažitelnosti sítě (reachability)</a:t>
            </a:r>
          </a:p>
          <a:p>
            <a:pPr lvl="1"/>
            <a:r>
              <a:rPr lang="cs-CZ">
                <a:latin typeface="Palatino Linotype" pitchFamily="18" charset="0"/>
              </a:rPr>
              <a:t>Vytváří graf propojitelnosti AS (AS connectivity)</a:t>
            </a:r>
          </a:p>
          <a:p>
            <a:pPr lvl="1"/>
            <a:r>
              <a:rPr lang="cs-CZ">
                <a:latin typeface="Palatino Linotype" pitchFamily="18" charset="0"/>
              </a:rPr>
              <a:t>Odstraňuje směrovací smyčky a prosazuje rozhodnutí o strategii</a:t>
            </a:r>
          </a:p>
          <a:p>
            <a:r>
              <a:rPr lang="cs-CZ">
                <a:latin typeface="Palatino Linotype" pitchFamily="18" charset="0"/>
              </a:rPr>
              <a:t>BGP používá jednu metriku k určení nejlepší cesty</a:t>
            </a:r>
          </a:p>
          <a:p>
            <a:pPr lvl="1"/>
            <a:r>
              <a:rPr lang="cs-CZ">
                <a:latin typeface="Palatino Linotype" pitchFamily="18" charset="0"/>
              </a:rPr>
              <a:t>Linková metrika je hodnota preference přiřazená administrátorem</a:t>
            </a:r>
          </a:p>
          <a:p>
            <a:pPr lvl="1"/>
            <a:r>
              <a:rPr lang="cs-CZ">
                <a:latin typeface="Palatino Linotype" pitchFamily="18" charset="0"/>
              </a:rPr>
              <a:t>Je to multikriteriální funkce: počet procházených AS, strategie směrování, stability, rychlosti, zpoždění, ceny, …</a:t>
            </a:r>
          </a:p>
          <a:p>
            <a:r>
              <a:rPr lang="cs-CZ">
                <a:latin typeface="Palatino Linotype" pitchFamily="18" charset="0"/>
              </a:rPr>
              <a:t>Vybírá nejlepší cestu a instaluje IP forwardovací tabulku</a:t>
            </a:r>
          </a:p>
          <a:p>
            <a:pPr lvl="1"/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3FC-041B-4B05-BABD-70622FD6085B}" type="slidenum">
              <a:rPr lang="cs-CZ"/>
              <a:pPr/>
              <a:t>65</a:t>
            </a:fld>
            <a:endParaRPr lang="cs-CZ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92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Path Vector protocol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Podobný Distance Vector Protocol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Každý BGP směrovač posílá pomocí broadcastu sousedům celou cestu (posloupnost AS) do cíle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BGP směruje do sítí (AS), ne do individuálních hostů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Př. Směrovač X posílá cestu do cílové sítě Z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514600" y="4351338"/>
            <a:ext cx="345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Palatino Linotype" pitchFamily="18" charset="0"/>
              </a:rPr>
              <a:t>Path(X,Z) = X, Y</a:t>
            </a:r>
            <a:r>
              <a:rPr lang="cs-CZ" sz="2000" baseline="-25000">
                <a:latin typeface="Palatino Linotype" pitchFamily="18" charset="0"/>
              </a:rPr>
              <a:t>1</a:t>
            </a:r>
            <a:r>
              <a:rPr lang="cs-CZ" sz="2000">
                <a:latin typeface="Palatino Linotype" pitchFamily="18" charset="0"/>
              </a:rPr>
              <a:t>, Y</a:t>
            </a:r>
            <a:r>
              <a:rPr lang="cs-CZ" sz="2000" baseline="-25000">
                <a:latin typeface="Palatino Linotype" pitchFamily="18" charset="0"/>
              </a:rPr>
              <a:t>2</a:t>
            </a:r>
            <a:r>
              <a:rPr lang="cs-CZ" sz="2000">
                <a:latin typeface="Palatino Linotype" pitchFamily="18" charset="0"/>
              </a:rPr>
              <a:t>, … Y</a:t>
            </a:r>
            <a:r>
              <a:rPr lang="cs-CZ" sz="2000" baseline="-25000">
                <a:latin typeface="Palatino Linotype" pitchFamily="18" charset="0"/>
              </a:rPr>
              <a:t>n</a:t>
            </a:r>
            <a:r>
              <a:rPr lang="cs-CZ" sz="2000">
                <a:latin typeface="Palatino Linotype" pitchFamily="18" charset="0"/>
              </a:rPr>
              <a:t>, Z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86F-06C9-4433-91AD-08B980776967}" type="slidenum">
              <a:rPr lang="cs-CZ"/>
              <a:pPr/>
              <a:t>66</a:t>
            </a:fld>
            <a:endParaRPr lang="cs-CZ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pic>
        <p:nvPicPr>
          <p:cNvPr id="305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28775"/>
            <a:ext cx="547211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B374-A4C6-4676-BA9B-B72EBE4C4CCE}" type="slidenum">
              <a:rPr lang="cs-CZ"/>
              <a:pPr/>
              <a:t>67</a:t>
            </a:fld>
            <a:endParaRPr lang="cs-CZ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BGP: řízení směrování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03700"/>
            <a:ext cx="8229600" cy="1927225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A, B, C jsou sítě poskytovatele</a:t>
            </a:r>
          </a:p>
          <a:p>
            <a:r>
              <a:rPr lang="cs-CZ">
                <a:latin typeface="Palatino Linotype" pitchFamily="18" charset="0"/>
              </a:rPr>
              <a:t>X, W, Y jsou uživatelé sítí poskytovatelů</a:t>
            </a:r>
          </a:p>
          <a:p>
            <a:r>
              <a:rPr lang="cs-CZ">
                <a:latin typeface="Palatino Linotype" pitchFamily="18" charset="0"/>
              </a:rPr>
              <a:t>X je dual homed, připojený ke dvěma sítím</a:t>
            </a:r>
          </a:p>
          <a:p>
            <a:pPr lvl="1"/>
            <a:r>
              <a:rPr lang="cs-CZ">
                <a:latin typeface="Palatino Linotype" pitchFamily="18" charset="0"/>
              </a:rPr>
              <a:t>X nechce směrovat z B do C přes X</a:t>
            </a:r>
          </a:p>
          <a:p>
            <a:pPr lvl="1"/>
            <a:r>
              <a:rPr lang="cs-CZ">
                <a:latin typeface="Palatino Linotype" pitchFamily="18" charset="0"/>
              </a:rPr>
              <a:t>Proto X nebude nabízet (inzerovat) pro síť B cestu do C</a:t>
            </a:r>
          </a:p>
        </p:txBody>
      </p:sp>
      <p:pic>
        <p:nvPicPr>
          <p:cNvPr id="307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96975"/>
            <a:ext cx="5400675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530B-0F85-46E4-841E-CC855B27F554}" type="slidenum">
              <a:rPr lang="cs-CZ"/>
              <a:pPr/>
              <a:t>68</a:t>
            </a:fld>
            <a:endParaRPr lang="cs-CZ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BGP: řízení směrování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22713"/>
            <a:ext cx="8229600" cy="2208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A inzeruje do B cestu AW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 inzeruje do X cestu BAW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Může B inzerovat do C cestu BAW?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Ne, B nechce, aby přes B byly směrovány z W do C (CBAW), protože ani C, ani W není zákazníkem B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 chce, aby C komunikovalo s W přes A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 chce směrovat pouze pro své zákazníky</a:t>
            </a:r>
          </a:p>
        </p:txBody>
      </p:sp>
      <p:pic>
        <p:nvPicPr>
          <p:cNvPr id="309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400675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F972-89D3-4A50-B86A-E08943703855}" type="slidenum">
              <a:rPr lang="cs-CZ"/>
              <a:pPr/>
              <a:t>69</a:t>
            </a:fld>
            <a:endParaRPr lang="cs-CZ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BGP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Externí BGP – EBGP</a:t>
            </a:r>
          </a:p>
          <a:p>
            <a:pPr lvl="1"/>
            <a:r>
              <a:rPr lang="cs-CZ">
                <a:latin typeface="Palatino Linotype" pitchFamily="18" charset="0"/>
              </a:rPr>
              <a:t>Vnější BGP spojení mezi dvěma oddělenými AS</a:t>
            </a:r>
          </a:p>
          <a:p>
            <a:pPr lvl="1"/>
            <a:r>
              <a:rPr lang="cs-CZ">
                <a:latin typeface="Palatino Linotype" pitchFamily="18" charset="0"/>
              </a:rPr>
              <a:t>Typicky přímé propojení</a:t>
            </a:r>
          </a:p>
          <a:p>
            <a:pPr lvl="1"/>
            <a:r>
              <a:rPr lang="cs-CZ">
                <a:latin typeface="Palatino Linotype" pitchFamily="18" charset="0"/>
              </a:rPr>
              <a:t>Využívá T1, T3, segment Ethernetu</a:t>
            </a:r>
          </a:p>
          <a:p>
            <a:pPr lvl="1"/>
            <a:r>
              <a:rPr lang="cs-CZ">
                <a:latin typeface="Palatino Linotype" pitchFamily="18" charset="0"/>
              </a:rPr>
              <a:t>Propojení dvou AS, dva administrátoři, možnost vzniku sporů</a:t>
            </a:r>
          </a:p>
          <a:p>
            <a:r>
              <a:rPr lang="cs-CZ">
                <a:latin typeface="Palatino Linotype" pitchFamily="18" charset="0"/>
              </a:rPr>
              <a:t>Vnitřní BGP, IBGP</a:t>
            </a:r>
          </a:p>
          <a:p>
            <a:pPr lvl="1"/>
            <a:r>
              <a:rPr lang="cs-CZ">
                <a:latin typeface="Palatino Linotype" pitchFamily="18" charset="0"/>
              </a:rPr>
              <a:t>Vnitřní v AS</a:t>
            </a:r>
          </a:p>
          <a:p>
            <a:pPr lvl="1"/>
            <a:r>
              <a:rPr lang="cs-CZ">
                <a:latin typeface="Palatino Linotype" pitchFamily="18" charset="0"/>
              </a:rPr>
              <a:t>Spojení může být přes více uzlů</a:t>
            </a:r>
          </a:p>
          <a:p>
            <a:pPr lvl="1"/>
            <a:r>
              <a:rPr lang="cs-CZ">
                <a:latin typeface="Palatino Linotype" pitchFamily="18" charset="0"/>
              </a:rPr>
              <a:t>Může být třeba poslat BG opravy přes 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113-14A6-47B8-AC4F-AE75E4066F46}" type="slidenum">
              <a:rPr lang="cs-CZ"/>
              <a:pPr/>
              <a:t>7</a:t>
            </a:fld>
            <a:endParaRPr 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algoritmů směrování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7975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„Statické“ směrování</a:t>
            </a:r>
          </a:p>
          <a:p>
            <a:pPr lvl="1"/>
            <a:r>
              <a:rPr lang="cs-CZ" sz="1800">
                <a:latin typeface="Palatino Linotype" pitchFamily="18" charset="0"/>
              </a:rPr>
              <a:t>Ruční nastavení směrovací tabulky</a:t>
            </a:r>
          </a:p>
          <a:p>
            <a:r>
              <a:rPr lang="cs-CZ">
                <a:latin typeface="Palatino Linotype" pitchFamily="18" charset="0"/>
              </a:rPr>
              <a:t>„Dynamické“ směrování</a:t>
            </a:r>
          </a:p>
          <a:p>
            <a:pPr lvl="1"/>
            <a:r>
              <a:rPr lang="cs-CZ" sz="1800">
                <a:latin typeface="Palatino Linotype" pitchFamily="18" charset="0"/>
              </a:rPr>
              <a:t>Adaptivní algoritmy nastavení směrovací tabulky</a:t>
            </a:r>
          </a:p>
          <a:p>
            <a:pPr lvl="1"/>
            <a:r>
              <a:rPr lang="cs-CZ" sz="1800">
                <a:latin typeface="Palatino Linotype" pitchFamily="18" charset="0"/>
              </a:rPr>
              <a:t>Interní směrování (RIP, OSPF)</a:t>
            </a:r>
          </a:p>
          <a:p>
            <a:pPr lvl="1"/>
            <a:r>
              <a:rPr lang="cs-CZ" sz="1800">
                <a:latin typeface="Palatino Linotype" pitchFamily="18" charset="0"/>
              </a:rPr>
              <a:t>Externí směrování (BGP)</a:t>
            </a:r>
          </a:p>
          <a:p>
            <a:r>
              <a:rPr lang="cs-CZ">
                <a:latin typeface="Palatino Linotype" pitchFamily="18" charset="0"/>
              </a:rPr>
              <a:t>Směrování podle vektoru vzdáleností (Distance Vector Algorithm)</a:t>
            </a:r>
          </a:p>
          <a:p>
            <a:pPr lvl="1"/>
            <a:r>
              <a:rPr lang="cs-CZ" sz="1800">
                <a:latin typeface="Palatino Linotype" pitchFamily="18" charset="0"/>
              </a:rPr>
              <a:t>Šíření obsahu směrovací tabulky sousedním směrovačům</a:t>
            </a:r>
          </a:p>
          <a:p>
            <a:r>
              <a:rPr lang="cs-CZ">
                <a:latin typeface="Palatino Linotype" pitchFamily="18" charset="0"/>
              </a:rPr>
              <a:t>Směrování podle stavu linek (Link State Algorithm)</a:t>
            </a:r>
          </a:p>
          <a:p>
            <a:pPr lvl="1"/>
            <a:r>
              <a:rPr lang="cs-CZ" sz="1800">
                <a:latin typeface="Palatino Linotype" pitchFamily="18" charset="0"/>
              </a:rPr>
              <a:t>Šíření informace o stavu linek (hran grafu) sousedním směrovačům</a:t>
            </a:r>
          </a:p>
          <a:p>
            <a:r>
              <a:rPr lang="cs-CZ">
                <a:latin typeface="Palatino Linotype" pitchFamily="18" charset="0"/>
              </a:rPr>
              <a:t>Hybridní směrování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FD2-1428-48AE-A22A-86970A41A38C}" type="slidenum">
              <a:rPr lang="cs-CZ"/>
              <a:pPr/>
              <a:t>70</a:t>
            </a:fld>
            <a:endParaRPr lang="cs-CZ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Dosažení dostupnosti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Vnější BGP – běžně tatáž linka</a:t>
            </a:r>
          </a:p>
          <a:p>
            <a:pPr lvl="1"/>
            <a:r>
              <a:rPr lang="cs-CZ">
                <a:latin typeface="Palatino Linotype" pitchFamily="18" charset="0"/>
              </a:rPr>
              <a:t>Manuálně konfigurované na nějaké telekomunikační lince</a:t>
            </a:r>
          </a:p>
          <a:p>
            <a:pPr lvl="1"/>
            <a:r>
              <a:rPr lang="cs-CZ">
                <a:latin typeface="Palatino Linotype" pitchFamily="18" charset="0"/>
              </a:rPr>
              <a:t>Na segmentu Ethernetu to pro nás udělá ARP</a:t>
            </a:r>
          </a:p>
          <a:p>
            <a:r>
              <a:rPr lang="cs-CZ">
                <a:latin typeface="Palatino Linotype" pitchFamily="18" charset="0"/>
              </a:rPr>
              <a:t>Vnitřní BGP – mohou být přes více uzlů</a:t>
            </a:r>
          </a:p>
          <a:p>
            <a:pPr lvl="1"/>
            <a:r>
              <a:rPr lang="cs-CZ">
                <a:latin typeface="Palatino Linotype" pitchFamily="18" charset="0"/>
              </a:rPr>
              <a:t>Je-li tomu tak, spoléháme na IGP, že to zajistí</a:t>
            </a:r>
          </a:p>
          <a:p>
            <a:pPr lvl="2"/>
            <a:r>
              <a:rPr lang="cs-CZ">
                <a:latin typeface="Palatino Linotype" pitchFamily="18" charset="0"/>
              </a:rPr>
              <a:t>BGP řídí a směruje datové pakety</a:t>
            </a:r>
          </a:p>
          <a:p>
            <a:pPr lvl="1"/>
            <a:r>
              <a:rPr lang="cs-CZ">
                <a:latin typeface="Palatino Linotype" pitchFamily="18" charset="0"/>
              </a:rPr>
              <a:t>Také můžeme zahrnout statické směrování</a:t>
            </a:r>
          </a:p>
          <a:p>
            <a:pPr lvl="1"/>
            <a:r>
              <a:rPr lang="cs-CZ">
                <a:latin typeface="Palatino Linotype" pitchFamily="18" charset="0"/>
              </a:rPr>
              <a:t>Existuje ale problém konvergence IGP/EGP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D9E7-D212-4AC0-A64A-694B8C6EF74B}" type="slidenum">
              <a:rPr lang="cs-CZ"/>
              <a:pPr/>
              <a:t>71</a:t>
            </a:fld>
            <a:endParaRPr lang="cs-CZ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Topologie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Tranzitní síť – pakety jsou přes ni směrovány, nemají zde ani zdroj, ani cíl</a:t>
            </a:r>
          </a:p>
          <a:p>
            <a:pPr lvl="1"/>
            <a:r>
              <a:rPr lang="cs-CZ">
                <a:latin typeface="Palatino Linotype" pitchFamily="18" charset="0"/>
              </a:rPr>
              <a:t>Více vnějších a vnitřních BGP společníků</a:t>
            </a:r>
          </a:p>
          <a:p>
            <a:pPr lvl="1"/>
            <a:r>
              <a:rPr lang="cs-CZ">
                <a:latin typeface="Palatino Linotype" pitchFamily="18" charset="0"/>
              </a:rPr>
              <a:t>Pravděpodobně má úplnou Internet směrovací tabulku (≥75 000)</a:t>
            </a:r>
          </a:p>
          <a:p>
            <a:r>
              <a:rPr lang="cs-CZ">
                <a:latin typeface="Palatino Linotype" pitchFamily="18" charset="0"/>
              </a:rPr>
              <a:t>Spojka s více výstupy</a:t>
            </a:r>
          </a:p>
          <a:p>
            <a:pPr lvl="1"/>
            <a:r>
              <a:rPr lang="cs-CZ">
                <a:latin typeface="Palatino Linotype" pitchFamily="18" charset="0"/>
              </a:rPr>
              <a:t>Spojka nepřenáší tranzitní pakety, ale pouze zdrojové nebo cílové</a:t>
            </a:r>
          </a:p>
          <a:p>
            <a:pPr lvl="1"/>
            <a:r>
              <a:rPr lang="cs-CZ">
                <a:latin typeface="Palatino Linotype" pitchFamily="18" charset="0"/>
              </a:rPr>
              <a:t>Více než jedna výstupní cesta – výhodné pro redundantnost</a:t>
            </a:r>
          </a:p>
          <a:p>
            <a:pPr lvl="1"/>
            <a:r>
              <a:rPr lang="cs-CZ">
                <a:latin typeface="Palatino Linotype" pitchFamily="18" charset="0"/>
              </a:rPr>
              <a:t>Potřebuje číslo AS</a:t>
            </a:r>
          </a:p>
          <a:p>
            <a:r>
              <a:rPr lang="cs-CZ">
                <a:latin typeface="Palatino Linotype" pitchFamily="18" charset="0"/>
              </a:rPr>
              <a:t>Jednoduchá spojka – pouze jedna výstupní cesta</a:t>
            </a:r>
          </a:p>
          <a:p>
            <a:pPr lvl="1"/>
            <a:r>
              <a:rPr lang="cs-CZ">
                <a:latin typeface="Palatino Linotype" pitchFamily="18" charset="0"/>
              </a:rPr>
              <a:t>Nepotřebuje AS nebo BGP pro svou činnost</a:t>
            </a:r>
          </a:p>
          <a:p>
            <a:pPr lvl="1"/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743-52EC-4765-8E85-13AE4BB31E86}" type="slidenum">
              <a:rPr lang="cs-CZ"/>
              <a:pPr/>
              <a:t>72</a:t>
            </a:fld>
            <a:endParaRPr lang="cs-CZ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Různé topologie </a:t>
            </a:r>
          </a:p>
        </p:txBody>
      </p:sp>
      <p:pic>
        <p:nvPicPr>
          <p:cNvPr id="317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983412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89-92A3-475E-B5DA-742071097B18}" type="slidenum">
              <a:rPr lang="cs-CZ"/>
              <a:pPr/>
              <a:t>73</a:t>
            </a:fld>
            <a:endParaRPr lang="cs-CZ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cs-CZ"/>
              <a:t>Směrování ve spojce (nepotřebuje BGP)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Jednoduše použít statické směrování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Vytvořit implicitní cestu dynamicky pomocí IGP (RIP, OSPF)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Použít BGP</a:t>
            </a:r>
          </a:p>
          <a:p>
            <a:pPr marL="800100" lvl="1" indent="-342900"/>
            <a:r>
              <a:rPr lang="cs-CZ">
                <a:latin typeface="Palatino Linotype" pitchFamily="18" charset="0"/>
              </a:rPr>
              <a:t>Pravděpodobně mít falešný AS, existují privátní AS čísla a ISP tranzitní systém může jednoduše neinzerovat, místo toho udělá spojku se jeví jako součást AS směrovacího prostoru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811-E8E9-48F8-9A42-418A57670F2F}" type="slidenum">
              <a:rPr lang="cs-CZ"/>
              <a:pPr/>
              <a:t>74</a:t>
            </a:fld>
            <a:endParaRPr lang="cs-CZ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jako směrovací protokol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Směrování podle vektoru vzdáleností (DVA)</a:t>
            </a:r>
          </a:p>
          <a:p>
            <a:r>
              <a:rPr lang="cs-CZ">
                <a:latin typeface="Palatino Linotype" pitchFamily="18" charset="0"/>
              </a:rPr>
              <a:t>Základní BGP logická oprava obsahuje:</a:t>
            </a:r>
          </a:p>
          <a:p>
            <a:pPr lvl="1"/>
            <a:r>
              <a:rPr lang="cs-CZ">
                <a:latin typeface="Palatino Linotype" pitchFamily="18" charset="0"/>
              </a:rPr>
              <a:t>(IP síť, subsíťovou masku, atributy)</a:t>
            </a:r>
          </a:p>
          <a:p>
            <a:pPr lvl="1"/>
            <a:r>
              <a:rPr lang="cs-CZ">
                <a:latin typeface="Palatino Linotype" pitchFamily="18" charset="0"/>
              </a:rPr>
              <a:t>Zjednodušený pohled</a:t>
            </a:r>
          </a:p>
          <a:p>
            <a:r>
              <a:rPr lang="cs-CZ">
                <a:latin typeface="Palatino Linotype" pitchFamily="18" charset="0"/>
              </a:rPr>
              <a:t>Směrovací rozhodování jsou založena na atributech (na více) + manuální konfigurace</a:t>
            </a:r>
          </a:p>
          <a:p>
            <a:r>
              <a:rPr lang="cs-CZ">
                <a:latin typeface="Palatino Linotype" pitchFamily="18" charset="0"/>
              </a:rPr>
              <a:t>Jeden atribut je vektor, tj. AS cesta, vyjádřená jako kompletní „source route“ AS</a:t>
            </a:r>
          </a:p>
          <a:p>
            <a:r>
              <a:rPr lang="cs-CZ">
                <a:latin typeface="Palatino Linotype" pitchFamily="18" charset="0"/>
              </a:rPr>
              <a:t>Např. do sítě 1.2.3.4 před AS 1,2,3,4,5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A51C-C340-46BC-9067-5145CD82FB18}" type="slidenum">
              <a:rPr lang="cs-CZ"/>
              <a:pPr/>
              <a:t>75</a:t>
            </a:fld>
            <a:endParaRPr lang="cs-CZ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AS cesty z A7 do A1 a N1</a:t>
            </a:r>
          </a:p>
        </p:txBody>
      </p:sp>
      <p:pic>
        <p:nvPicPr>
          <p:cNvPr id="323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4681538" cy="26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4678363" y="2362200"/>
            <a:ext cx="44656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AS5,AS3,AS1, …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AS5,AS2,AS1, ...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AS4,AS5,AS3,AS1, …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AS4,AS5,AS2,AS1, …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4876800" y="4419600"/>
            <a:ext cx="40941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sz="2000">
                <a:latin typeface="Palatino Linotype" pitchFamily="18" charset="0"/>
              </a:rPr>
              <a:t>Implicitně se zvolí cesta nejmenší počtem mezilehlých uzlů</a:t>
            </a:r>
          </a:p>
          <a:p>
            <a:pPr eaLnBrk="1" hangingPunct="1">
              <a:buFontTx/>
              <a:buChar char="•"/>
            </a:pPr>
            <a:r>
              <a:rPr lang="cs-CZ" sz="2000">
                <a:latin typeface="Palatino Linotype" pitchFamily="18" charset="0"/>
              </a:rPr>
              <a:t>Pokud nastane změna v topologii, vybere se náhradní cesta</a:t>
            </a:r>
          </a:p>
          <a:p>
            <a:pPr eaLnBrk="1" hangingPunct="1">
              <a:buFontTx/>
              <a:buChar char="•"/>
            </a:pPr>
            <a:endParaRPr lang="cs-CZ" sz="2000">
              <a:latin typeface="Palatino Linotype" pitchFamily="18" charset="0"/>
            </a:endParaRPr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755650" y="4941888"/>
            <a:ext cx="330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Times New Roman" pitchFamily="18" charset="0"/>
              </a:rPr>
              <a:t>Čísla sítí jsou stejná s čísly AS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064F-7140-444A-9A1B-F7BA2EDCF650}" type="slidenum">
              <a:rPr lang="cs-CZ"/>
              <a:pPr/>
              <a:t>76</a:t>
            </a:fld>
            <a:endParaRPr lang="cs-CZ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cs-CZ"/>
              <a:t>BGP zpracování strategie směrování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131888" y="2501900"/>
            <a:ext cx="133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vstupní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strategie</a:t>
            </a: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2692400" y="2501900"/>
            <a:ext cx="2027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Rozhodovací 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proces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4806950" y="2501900"/>
            <a:ext cx="1339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Vybrané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cesty</a:t>
            </a: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6627813" y="25019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výstupní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strategie</a:t>
            </a:r>
          </a:p>
        </p:txBody>
      </p:sp>
      <p:sp>
        <p:nvSpPr>
          <p:cNvPr id="325639" name="Oval 7"/>
          <p:cNvSpPr>
            <a:spLocks noChangeArrowheads="1"/>
          </p:cNvSpPr>
          <p:nvPr/>
        </p:nvSpPr>
        <p:spPr bwMode="auto">
          <a:xfrm>
            <a:off x="4500563" y="4076700"/>
            <a:ext cx="2016125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3779838" y="1925638"/>
            <a:ext cx="2154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Palatino Linotype" pitchFamily="18" charset="0"/>
              </a:rPr>
              <a:t>BGP směrovač</a:t>
            </a: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971550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2771775" y="2492375"/>
            <a:ext cx="18002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4787900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6588125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827088" y="1773238"/>
            <a:ext cx="748982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6" name="Text Box 14"/>
          <p:cNvSpPr txBox="1">
            <a:spLocks noChangeArrowheads="1"/>
          </p:cNvSpPr>
          <p:nvPr/>
        </p:nvSpPr>
        <p:spPr bwMode="auto">
          <a:xfrm>
            <a:off x="4733925" y="4230688"/>
            <a:ext cx="1595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Směrovací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tabulka</a:t>
            </a:r>
          </a:p>
        </p:txBody>
      </p:sp>
      <p:sp>
        <p:nvSpPr>
          <p:cNvPr id="325647" name="Line 15"/>
          <p:cNvSpPr>
            <a:spLocks noChangeShapeType="1"/>
          </p:cNvSpPr>
          <p:nvPr/>
        </p:nvSpPr>
        <p:spPr bwMode="auto">
          <a:xfrm>
            <a:off x="248443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>
            <a:off x="4572000" y="2997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9" name="Line 17"/>
          <p:cNvSpPr>
            <a:spLocks noChangeShapeType="1"/>
          </p:cNvSpPr>
          <p:nvPr/>
        </p:nvSpPr>
        <p:spPr bwMode="auto">
          <a:xfrm>
            <a:off x="630078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468313" y="29972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1" name="Line 19"/>
          <p:cNvSpPr>
            <a:spLocks noChangeShapeType="1"/>
          </p:cNvSpPr>
          <p:nvPr/>
        </p:nvSpPr>
        <p:spPr bwMode="auto">
          <a:xfrm>
            <a:off x="8101013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2" name="Line 20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3" name="Text Box 21"/>
          <p:cNvSpPr txBox="1">
            <a:spLocks noChangeArrowheads="1"/>
          </p:cNvSpPr>
          <p:nvPr/>
        </p:nvSpPr>
        <p:spPr bwMode="auto">
          <a:xfrm>
            <a:off x="280988" y="3652838"/>
            <a:ext cx="2295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000">
                <a:latin typeface="Palatino Linotype" pitchFamily="18" charset="0"/>
              </a:rPr>
              <a:t>Opravy směrování</a:t>
            </a:r>
          </a:p>
          <a:p>
            <a:pPr algn="ctr" eaLnBrk="1" hangingPunct="1"/>
            <a:r>
              <a:rPr lang="cs-CZ" sz="2000">
                <a:latin typeface="Palatino Linotype" pitchFamily="18" charset="0"/>
              </a:rPr>
              <a:t>z BGP směrovačů</a:t>
            </a:r>
          </a:p>
        </p:txBody>
      </p:sp>
      <p:sp>
        <p:nvSpPr>
          <p:cNvPr id="325654" name="Text Box 22"/>
          <p:cNvSpPr txBox="1">
            <a:spLocks noChangeArrowheads="1"/>
          </p:cNvSpPr>
          <p:nvPr/>
        </p:nvSpPr>
        <p:spPr bwMode="auto">
          <a:xfrm>
            <a:off x="6659563" y="3573463"/>
            <a:ext cx="223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Times New Roman" pitchFamily="18" charset="0"/>
              </a:rPr>
              <a:t>Opravy směrování</a:t>
            </a:r>
          </a:p>
          <a:p>
            <a:pPr eaLnBrk="1" hangingPunct="1"/>
            <a:r>
              <a:rPr lang="cs-CZ" sz="2000">
                <a:latin typeface="Times New Roman" pitchFamily="18" charset="0"/>
              </a:rPr>
              <a:t>do BGP směrovačů</a:t>
            </a:r>
            <a:r>
              <a:rPr lang="cs-CZ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4545-3526-4EB7-84C6-E5E3D9E7FC4E}" type="slidenum">
              <a:rPr lang="cs-CZ"/>
              <a:pPr/>
              <a:t>77</a:t>
            </a:fld>
            <a:endParaRPr lang="cs-CZ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zprávy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BGP zprávy jsou přenášeny pomocí TCP (port 179) – spolehlivý přenos dat</a:t>
            </a:r>
          </a:p>
          <a:p>
            <a:r>
              <a:rPr lang="cs-CZ">
                <a:latin typeface="Palatino Linotype" pitchFamily="18" charset="0"/>
              </a:rPr>
              <a:t>BGP zprávy</a:t>
            </a:r>
          </a:p>
          <a:p>
            <a:pPr lvl="1"/>
            <a:r>
              <a:rPr lang="cs-CZ">
                <a:latin typeface="Palatino Linotype" pitchFamily="18" charset="0"/>
              </a:rPr>
              <a:t>OPEN: otevření spojení k protějšku a ověřování vysílače</a:t>
            </a:r>
          </a:p>
          <a:p>
            <a:pPr lvl="1"/>
            <a:r>
              <a:rPr lang="cs-CZ">
                <a:latin typeface="Palatino Linotype" pitchFamily="18" charset="0"/>
              </a:rPr>
              <a:t>UPDATE: nabízí novou cestu (nebo odstraňuje starou)</a:t>
            </a:r>
          </a:p>
          <a:p>
            <a:pPr lvl="1"/>
            <a:r>
              <a:rPr lang="cs-CZ">
                <a:latin typeface="Palatino Linotype" pitchFamily="18" charset="0"/>
              </a:rPr>
              <a:t>KEEPALIVE: udržuje spojení při životě pokud nechodí zprávy UPDATE. Také potvrzení požadavky OPEN</a:t>
            </a:r>
          </a:p>
          <a:p>
            <a:pPr lvl="1"/>
            <a:r>
              <a:rPr lang="cs-CZ">
                <a:latin typeface="Palatino Linotype" pitchFamily="18" charset="0"/>
              </a:rPr>
              <a:t>NOTIFICATION: oznamuje chyby předcházející zprávy, také použita pro uzavření spojení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24AF-7ECA-46D9-9989-E367206A891A}" type="slidenum">
              <a:rPr lang="cs-CZ"/>
              <a:pPr/>
              <a:t>8</a:t>
            </a:fld>
            <a:endParaRPr lang="cs-CZ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tří autonomních oblastí</a:t>
            </a: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628775"/>
            <a:ext cx="69135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2B9C-E68C-475A-9C63-03C8AE625254}" type="slidenum">
              <a:rPr lang="cs-CZ"/>
              <a:pPr/>
              <a:t>9</a:t>
            </a:fld>
            <a:endParaRPr lang="cs-CZ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podle vektoru vzdáleností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186238" cy="2974975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Používá Bellman-Fordův algoritmus (dynamické programování)</a:t>
            </a:r>
          </a:p>
          <a:p>
            <a:r>
              <a:rPr lang="cs-CZ">
                <a:latin typeface="Palatino Linotype" pitchFamily="18" charset="0"/>
              </a:rPr>
              <a:t>Vektor vzdáleností pro uzel X: minimální vzdálenost z uzlu X do všech ostatních uzlů</a:t>
            </a:r>
          </a:p>
          <a:p>
            <a:pPr lvl="1">
              <a:buFont typeface="Wingdings" pitchFamily="2" charset="2"/>
              <a:buNone/>
            </a:pPr>
            <a:endParaRPr lang="cs-CZ" sz="2400"/>
          </a:p>
        </p:txBody>
      </p:sp>
      <p:pic>
        <p:nvPicPr>
          <p:cNvPr id="190468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3221038"/>
            <a:ext cx="4044950" cy="182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4427538" y="1700213"/>
            <a:ext cx="41862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Např. pro uzel A je to </a:t>
            </a:r>
            <a:r>
              <a:rPr lang="en-US" sz="2400">
                <a:latin typeface="Palatino Linotype" pitchFamily="18" charset="0"/>
              </a:rPr>
              <a:t>{</a:t>
            </a:r>
            <a:r>
              <a:rPr lang="cs-CZ" sz="2400">
                <a:latin typeface="Palatino Linotype" pitchFamily="18" charset="0"/>
              </a:rPr>
              <a:t>2,6,2,1,3</a:t>
            </a:r>
            <a:r>
              <a:rPr lang="en-US" sz="2400">
                <a:latin typeface="Palatino Linotype" pitchFamily="18" charset="0"/>
              </a:rPr>
              <a:t>}</a:t>
            </a:r>
            <a:endParaRPr lang="cs-CZ" sz="2400">
              <a:latin typeface="Palatino Linotype" pitchFamily="18" charset="0"/>
            </a:endParaRP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59</TotalTime>
  <Words>4496</Words>
  <Application>Microsoft Office PowerPoint</Application>
  <PresentationFormat>Předvádění na obrazovce (4:3)</PresentationFormat>
  <Paragraphs>1052</Paragraphs>
  <Slides>77</Slides>
  <Notes>77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78" baseType="lpstr">
      <vt:lpstr>06088808</vt:lpstr>
      <vt:lpstr>Směrování</vt:lpstr>
      <vt:lpstr>Základy směrování</vt:lpstr>
      <vt:lpstr>Základy směrování</vt:lpstr>
      <vt:lpstr>Směrování kontra posílání</vt:lpstr>
      <vt:lpstr>Směrování kontra posílání</vt:lpstr>
      <vt:lpstr>Směrování jako problém teorie grafů</vt:lpstr>
      <vt:lpstr>Typy algoritmů směrování</vt:lpstr>
      <vt:lpstr>Propojení tří autonomních oblastí</vt:lpstr>
      <vt:lpstr>Směrování podle vektoru vzdáleností</vt:lpstr>
      <vt:lpstr>Směrování podle vektoru vzdáleností</vt:lpstr>
      <vt:lpstr>Směrování podle vektoru vzdáleností</vt:lpstr>
      <vt:lpstr>Počáteční nastavení směrování</vt:lpstr>
      <vt:lpstr>Počáteční finální směrovací tabulka uzlu A</vt:lpstr>
      <vt:lpstr>Změny topologie</vt:lpstr>
      <vt:lpstr>Změny topologie</vt:lpstr>
      <vt:lpstr>Routing Information Protocol (RIP)</vt:lpstr>
      <vt:lpstr>Routing Information Protocol (RIP)</vt:lpstr>
      <vt:lpstr>Formát zprávy RIP</vt:lpstr>
      <vt:lpstr>Algoritmus opravy směrovací tabulky</vt:lpstr>
      <vt:lpstr>Vysílání požadavku/odpovědi RIP</vt:lpstr>
      <vt:lpstr>Časování</vt:lpstr>
      <vt:lpstr>RIP-2</vt:lpstr>
      <vt:lpstr>RIP-2</vt:lpstr>
      <vt:lpstr>Formát zprávy RIP-2</vt:lpstr>
      <vt:lpstr>Formát zprávy RIP-2</vt:lpstr>
      <vt:lpstr>Nové vlastnosti RIP-2</vt:lpstr>
      <vt:lpstr>Problémy s DVA</vt:lpstr>
      <vt:lpstr>Směrování - OSPF</vt:lpstr>
      <vt:lpstr>Směrování podle stavu linek (LSA)</vt:lpstr>
      <vt:lpstr>Spolehlivé záplavové doručování</vt:lpstr>
      <vt:lpstr>Spolehlivé záplavové doručování</vt:lpstr>
      <vt:lpstr>Příklad záplavování</vt:lpstr>
      <vt:lpstr>Dijkstrův algoritmus pro nalezení nejkratší cesty</vt:lpstr>
      <vt:lpstr>Dijkstrův algoritmus pro nalezení nejkratší cesty</vt:lpstr>
      <vt:lpstr>Algoritmus vyhledávání</vt:lpstr>
      <vt:lpstr>Postup vytváření směrovací tabulku pro uzel D</vt:lpstr>
      <vt:lpstr>Klady a zápory LSA</vt:lpstr>
      <vt:lpstr>Protokol OSPF</vt:lpstr>
      <vt:lpstr>OSPF – typy zpráv</vt:lpstr>
      <vt:lpstr>OSPF oblasti</vt:lpstr>
      <vt:lpstr>OSPF typy směrovačů</vt:lpstr>
      <vt:lpstr>OSPF typy směrovačů</vt:lpstr>
      <vt:lpstr>Formát záhlaví OSPF</vt:lpstr>
      <vt:lpstr>Typy OSPF zpráv</vt:lpstr>
      <vt:lpstr>Určení ceny (ohodnocení) linky</vt:lpstr>
      <vt:lpstr>Vyhledávání sousedství</vt:lpstr>
      <vt:lpstr>Nabízení stavu linek (OSPF Link State Advertisements)</vt:lpstr>
      <vt:lpstr>Výměna LSA</vt:lpstr>
      <vt:lpstr>Synchronizace databáze</vt:lpstr>
      <vt:lpstr>Synchronizace databáze  - funkce DR</vt:lpstr>
      <vt:lpstr>Synchronizace databáze  – funkce DR</vt:lpstr>
      <vt:lpstr>Směrováni uvnitř oblasti</vt:lpstr>
      <vt:lpstr>Směrování do ostatních autonomních oblastí</vt:lpstr>
      <vt:lpstr>Směrování - EGP</vt:lpstr>
      <vt:lpstr>EGP – Exterior Gateway Protocol</vt:lpstr>
      <vt:lpstr>EGP – Typy zpráv</vt:lpstr>
      <vt:lpstr>EGP – test funkčnosti souseda</vt:lpstr>
      <vt:lpstr>Směrování -BGP</vt:lpstr>
      <vt:lpstr>AS - Autonomous System</vt:lpstr>
      <vt:lpstr>Border Gateway Protocol (BGP)</vt:lpstr>
      <vt:lpstr>Historie BGP</vt:lpstr>
      <vt:lpstr>Historie BGP</vt:lpstr>
      <vt:lpstr>BGP přenáší TCP</vt:lpstr>
      <vt:lpstr>BGP základní operace</vt:lpstr>
      <vt:lpstr>Border Gateway Protocol (BGP)</vt:lpstr>
      <vt:lpstr>Border Gateway Protocol (BGP)</vt:lpstr>
      <vt:lpstr>BGP: řízení směrování</vt:lpstr>
      <vt:lpstr>BGP: řízení směrování</vt:lpstr>
      <vt:lpstr>Dva typy BGP</vt:lpstr>
      <vt:lpstr>Dosažení dostupnosti</vt:lpstr>
      <vt:lpstr>Topologie </vt:lpstr>
      <vt:lpstr>Různé topologie </vt:lpstr>
      <vt:lpstr>Směrování ve spojce (nepotřebuje BGP)</vt:lpstr>
      <vt:lpstr>BGP jako směrovací protokol</vt:lpstr>
      <vt:lpstr>BGP AS cesty z A7 do A1 a N1</vt:lpstr>
      <vt:lpstr>BGP zpracování strategie směrování</vt:lpstr>
      <vt:lpstr>BGP zprávy</vt:lpstr>
    </vt:vector>
  </TitlesOfParts>
  <Manager/>
  <Company>ZCU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Směrování -RIP</dc:title>
  <dc:subject/>
  <dc:creator>ledvina</dc:creator>
  <cp:keywords/>
  <dc:description/>
  <cp:lastModifiedBy>ledvina</cp:lastModifiedBy>
  <cp:revision>8</cp:revision>
  <dcterms:created xsi:type="dcterms:W3CDTF">2008-03-05T11:52:53Z</dcterms:created>
  <dcterms:modified xsi:type="dcterms:W3CDTF">2014-02-26T12:35:26Z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