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0"/>
  </p:notesMasterIdLst>
  <p:sldIdLst>
    <p:sldId id="256" r:id="rId2"/>
    <p:sldId id="292" r:id="rId3"/>
    <p:sldId id="293" r:id="rId4"/>
    <p:sldId id="291" r:id="rId5"/>
    <p:sldId id="257" r:id="rId6"/>
    <p:sldId id="294" r:id="rId7"/>
    <p:sldId id="263" r:id="rId8"/>
    <p:sldId id="290" r:id="rId9"/>
    <p:sldId id="275" r:id="rId10"/>
    <p:sldId id="270" r:id="rId11"/>
    <p:sldId id="276" r:id="rId12"/>
    <p:sldId id="268" r:id="rId13"/>
    <p:sldId id="272" r:id="rId14"/>
    <p:sldId id="271" r:id="rId15"/>
    <p:sldId id="273" r:id="rId16"/>
    <p:sldId id="274" r:id="rId17"/>
    <p:sldId id="283" r:id="rId18"/>
    <p:sldId id="277" r:id="rId19"/>
    <p:sldId id="269" r:id="rId20"/>
    <p:sldId id="286" r:id="rId21"/>
    <p:sldId id="280" r:id="rId22"/>
    <p:sldId id="287" r:id="rId23"/>
    <p:sldId id="281" r:id="rId24"/>
    <p:sldId id="282" r:id="rId25"/>
    <p:sldId id="288" r:id="rId26"/>
    <p:sldId id="284" r:id="rId27"/>
    <p:sldId id="289" r:id="rId28"/>
    <p:sldId id="285" r:id="rId2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0" autoAdjust="0"/>
    <p:restoredTop sz="90735" autoAdjust="0"/>
  </p:normalViewPr>
  <p:slideViewPr>
    <p:cSldViewPr>
      <p:cViewPr varScale="1">
        <p:scale>
          <a:sx n="70" d="100"/>
          <a:sy n="70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9" tIns="49521" rIns="99039" bIns="49521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fld id="{59A0FF48-5A05-492F-8AB8-44DBD43C82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679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D738A-FB6E-4C8E-8647-CD69B755731F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D8793-81CD-4DA8-9FFA-1C2B6B01FA0B}" type="slidenum">
              <a:rPr lang="cs-CZ"/>
              <a:pPr/>
              <a:t>15</a:t>
            </a:fld>
            <a:endParaRPr 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1B207-4E45-48D7-82A8-79C36CC4F54A}" type="slidenum">
              <a:rPr lang="cs-CZ"/>
              <a:pPr/>
              <a:t>16</a:t>
            </a:fld>
            <a:endParaRPr lang="cs-CZ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BF222-A463-40BD-AD9A-F54F493B0458}" type="slidenum">
              <a:rPr lang="cs-CZ"/>
              <a:pPr/>
              <a:t>17</a:t>
            </a:fld>
            <a:endParaRPr lang="cs-CZ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940A2-E6C8-4C53-B5A7-C974F7E62012}" type="slidenum">
              <a:rPr lang="cs-CZ"/>
              <a:pPr/>
              <a:t>18</a:t>
            </a:fld>
            <a:endParaRPr lang="cs-CZ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8A604-1C80-4C7F-89FD-9106DA78A281}" type="slidenum">
              <a:rPr lang="cs-CZ"/>
              <a:pPr/>
              <a:t>19</a:t>
            </a:fld>
            <a:endParaRPr lang="cs-CZ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6AE17-FC5A-4BBD-BAE3-79AD25042B93}" type="slidenum">
              <a:rPr lang="cs-CZ"/>
              <a:pPr/>
              <a:t>20</a:t>
            </a:fld>
            <a:endParaRPr lang="cs-CZ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CE8A3-A6E0-4E3E-BFA9-EE6E22B0F75E}" type="slidenum">
              <a:rPr lang="cs-CZ"/>
              <a:pPr/>
              <a:t>21</a:t>
            </a:fld>
            <a:endParaRPr lang="cs-CZ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B97B8-F850-4DC5-84D2-CF35351D5A36}" type="slidenum">
              <a:rPr lang="cs-CZ"/>
              <a:pPr/>
              <a:t>22</a:t>
            </a:fld>
            <a:endParaRPr lang="cs-CZ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F796B-01CB-4D65-973A-92DFCE1452DC}" type="slidenum">
              <a:rPr lang="cs-CZ"/>
              <a:pPr/>
              <a:t>23</a:t>
            </a:fld>
            <a:endParaRPr lang="cs-CZ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1CEFB-4C75-4DA3-BEDF-D9A768B72382}" type="slidenum">
              <a:rPr lang="cs-CZ"/>
              <a:pPr/>
              <a:t>24</a:t>
            </a:fld>
            <a:endParaRPr lang="cs-CZ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33199-0D56-4664-9C23-C6E7A285BF45}" type="slidenum">
              <a:rPr lang="cs-CZ"/>
              <a:pPr/>
              <a:t>5</a:t>
            </a:fld>
            <a:endParaRPr lang="cs-CZ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cs-CZ"/>
              <a:t>Přínos prezentace pro posluchače: Dospělí posluchači se o předmět zajímají více, pokud jsou seznámeni s jeho důležitostí.</a:t>
            </a:r>
          </a:p>
          <a:p>
            <a:pPr lvl="1">
              <a:buFontTx/>
              <a:buChar char="•"/>
            </a:pPr>
            <a:r>
              <a:rPr lang="cs-CZ"/>
              <a:t>Úroveň znalostí přednášejícího v daném předmětu: Stručně doložte své znalosti v této oblasti nebo zdůvodněte, proč vám mají účastníci věnovat pozornost.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AE549-1A67-45F9-8809-36764C0EC8D6}" type="slidenum">
              <a:rPr lang="cs-CZ"/>
              <a:pPr/>
              <a:t>25</a:t>
            </a:fld>
            <a:endParaRPr lang="cs-CZ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2F4C6-49DD-4BA2-8F34-DD696D7D4406}" type="slidenum">
              <a:rPr lang="cs-CZ"/>
              <a:pPr/>
              <a:t>26</a:t>
            </a:fld>
            <a:endParaRPr lang="cs-CZ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322C6-A593-476D-9F0A-0A997FE4910D}" type="slidenum">
              <a:rPr lang="cs-CZ"/>
              <a:pPr/>
              <a:t>27</a:t>
            </a:fld>
            <a:endParaRPr lang="cs-CZ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7C5D8-D405-4601-8CB1-B4AAF0EE3BC3}" type="slidenum">
              <a:rPr lang="cs-CZ"/>
              <a:pPr/>
              <a:t>28</a:t>
            </a:fld>
            <a:endParaRPr lang="cs-CZ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FF98A-6C52-4644-8AF6-33F88889A33D}" type="slidenum">
              <a:rPr lang="cs-CZ"/>
              <a:pPr/>
              <a:t>7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E97B5-F55F-45BE-8766-A21BC6D6A462}" type="slidenum">
              <a:rPr lang="cs-CZ"/>
              <a:pPr/>
              <a:t>9</a:t>
            </a:fld>
            <a:endParaRPr lang="cs-CZ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DB7BA-E083-4808-8784-A0AB415FC054}" type="slidenum">
              <a:rPr lang="cs-CZ"/>
              <a:pPr/>
              <a:t>10</a:t>
            </a:fld>
            <a:endParaRPr lang="cs-CZ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07C67-1FD3-4F36-8F24-215629667337}" type="slidenum">
              <a:rPr lang="cs-CZ"/>
              <a:pPr/>
              <a:t>11</a:t>
            </a:fld>
            <a:endParaRPr lang="cs-CZ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DC3CE-6958-4F90-BC98-D4CE6769B302}" type="slidenum">
              <a:rPr lang="cs-CZ"/>
              <a:pPr/>
              <a:t>12</a:t>
            </a:fld>
            <a:endParaRPr lang="cs-CZ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891CB-8851-4C4E-83D7-617842765BEA}" type="slidenum">
              <a:rPr lang="cs-CZ"/>
              <a:pPr/>
              <a:t>13</a:t>
            </a:fld>
            <a:endParaRPr lang="cs-CZ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6EF42-1702-4DA9-BB0F-B1A94D4CDD09}" type="slidenum">
              <a:rPr lang="cs-CZ"/>
              <a:pPr/>
              <a:t>14</a:t>
            </a:fld>
            <a:endParaRPr lang="cs-CZ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7E6B86C-2BDC-4671-8C7F-6EDDAB7F5574}" type="datetime1">
              <a:rPr lang="cs-CZ" smtClean="0"/>
              <a:t>12.2.2014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06101B-A7F6-4B21-8FC4-2DFBBBB09F4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B473D-DC44-4D47-B7FB-ECABD00DA6D1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25FB-0F4C-4D90-8C08-B43D44861F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34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70104-E656-414F-BFED-0D40A6F24D55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FDC7-CA09-4190-9176-93292CD5655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05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C484E6-A1FE-4DF9-8F90-66ADDD384BD3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E9A9-15AF-474F-87BB-8C966E33DF2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69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73DF6-CC9B-4C51-9A2C-6AD6905E3480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A645D-9921-40CF-B1BB-CC7DEB98A4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36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BD21F-4C69-4D1E-90F9-700A0DD19E56}" type="datetime1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AD1BB-1ADE-4A6F-AA02-7FCF89054B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19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115CB-900A-4094-B653-96684FE3C600}" type="datetime1">
              <a:rPr lang="cs-CZ" smtClean="0"/>
              <a:t>12.2.2014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440A-EB38-4DCF-BD82-D67B6D024A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02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57652B-11E0-4288-BFB5-77D743D81030}" type="datetime1">
              <a:rPr lang="cs-CZ" smtClean="0"/>
              <a:t>12.2.2014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8BB6D-BADC-435A-9A2D-EA1AF8942EE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B200C-D230-49DD-9058-FBDB280FC8A9}" type="datetime1">
              <a:rPr lang="cs-CZ" smtClean="0"/>
              <a:t>12.2.2014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2E22A-D29D-44FB-AC08-5ED7F85DB2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91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77050-E5D9-476C-99B7-57F18A89DFFB}" type="datetime1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75000-CC53-4C66-8E1D-8166B7F4A53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5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2D2F2D-55BD-4909-AC6E-1E88B2A82EA1}" type="datetime1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67694-429A-4D3F-9E35-1E2A9E619A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9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6CE4BB27-9C8D-45CA-AC4C-5D7E69510469}" type="datetime1">
              <a:rPr lang="cs-CZ" smtClean="0"/>
              <a:t>12.2.2014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/>
              <a:t>Počítačové sítě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B8DF97D-D77F-4E5F-B79A-15C90229B2E6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cu.cz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cs-CZ"/>
              <a:t>Zásobník protokolů </a:t>
            </a:r>
            <a:r>
              <a:rPr lang="en-US"/>
              <a:t>TCP</a:t>
            </a:r>
            <a:r>
              <a:rPr lang="cs-CZ"/>
              <a:t>/IP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</a:t>
            </a:r>
            <a:r>
              <a:rPr lang="cs-CZ"/>
              <a:t>čítačové sítě</a:t>
            </a:r>
            <a:endParaRPr lang="en-US"/>
          </a:p>
          <a:p>
            <a:r>
              <a:rPr lang="en-US"/>
              <a:t>Lekce 1</a:t>
            </a:r>
            <a:endParaRPr lang="cs-CZ"/>
          </a:p>
          <a:p>
            <a:r>
              <a:rPr lang="cs-CZ"/>
              <a:t>Ing. Jiří ledvina, </a:t>
            </a:r>
            <a:r>
              <a:rPr lang="cs-CZ" noProof="1"/>
              <a:t>CSc.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D378-7862-45FF-865A-CDA4FC492621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61D6-1BB7-4B12-9862-2401DE40DD89}" type="slidenum">
              <a:rPr lang="cs-CZ"/>
              <a:pPr/>
              <a:t>10</a:t>
            </a:fld>
            <a:endParaRPr lang="cs-CZ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Protokolový zásobník TCP/IP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Transportní protokoly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TCP (Transport Control Protocol) –  spojované služby, potvrzované, obnova po chybě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UDP (User Datagram protocol) – nespojované služby, nepotvrzované</a:t>
            </a:r>
          </a:p>
          <a:p>
            <a:pPr>
              <a:lnSpc>
                <a:spcPct val="80000"/>
              </a:lnSpc>
            </a:pPr>
            <a:r>
              <a:rPr lang="cs-CZ" sz="2400"/>
              <a:t>Aplikační protokoly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Telnet – (telecommunication network) – emulace terminálu, vzdálený přístup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FTP (File Transfer Protocol) – přenos souborů, přístup ke vzdálenému serveru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HTTP (</a:t>
            </a:r>
            <a:r>
              <a:rPr lang="cs-CZ" sz="2000" noProof="1"/>
              <a:t>HyperText</a:t>
            </a:r>
            <a:r>
              <a:rPr lang="cs-CZ" sz="2000"/>
              <a:t> Transport Protocol) – přístup k webovým stránkám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DNS (Domain Name Services) – jmenné služby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A mnoho dalších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35B4-8AEF-499C-9B08-249306893292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FA-B3BB-4927-AD5B-51ADDDCB9B5D}" type="slidenum">
              <a:rPr lang="cs-CZ"/>
              <a:pPr/>
              <a:t>11</a:t>
            </a:fld>
            <a:endParaRPr lang="cs-CZ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Protokolový zásobník TCP/IP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/>
              <a:t>Pomocné protokoly</a:t>
            </a:r>
          </a:p>
          <a:p>
            <a:pPr lvl="1"/>
            <a:r>
              <a:rPr lang="cs-CZ" sz="2000"/>
              <a:t>Kromě „přenosových“ protokolů existují i protokoly pomocné, které se používají pro řízení a oznamování chyb</a:t>
            </a:r>
          </a:p>
          <a:p>
            <a:pPr lvl="1"/>
            <a:r>
              <a:rPr lang="cs-CZ" sz="2000"/>
              <a:t>ARP (Address Resolution protocol) – převod síťové adresy na fyzickou (Ethernet)</a:t>
            </a:r>
          </a:p>
          <a:p>
            <a:pPr lvl="1"/>
            <a:r>
              <a:rPr lang="cs-CZ" sz="2000"/>
              <a:t>ICMP (Internet Control Message Protocol) – přenos zpráv o chybách, test dosažitelnosti vzdáleného uzlu</a:t>
            </a:r>
          </a:p>
          <a:p>
            <a:pPr lvl="1"/>
            <a:r>
              <a:rPr lang="cs-CZ" sz="2000"/>
              <a:t>BOOTP (Bootstrap Protocol) – získání IP adresy a dalších parametrů potřebných pro zapojení uzlu do sítě</a:t>
            </a:r>
          </a:p>
          <a:p>
            <a:pPr lvl="1"/>
            <a:r>
              <a:rPr lang="cs-CZ" sz="2000"/>
              <a:t>DHCP (Dynamic Host Configuration Protocol)– obdoba BOOTP ale s tím, že se nepoužívá statická konfigurace – při každém připojení do sítě může uzel obdržet jinou adresu.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ED86-36D1-4A93-9142-3F6A0EE57956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4E0C-B0DA-409D-AF96-D7FF31A221FC}" type="slidenum">
              <a:rPr lang="cs-CZ"/>
              <a:pPr/>
              <a:t>12</a:t>
            </a:fld>
            <a:endParaRPr lang="cs-CZ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Počítač je objekt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Objekt se identifikuje jednoznačným identifikátorem – např. číslo, ale většinou se špatně pamatuje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Rodné číslo – 865319/0123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IP adresa (Internet adresa) – 147.228.67.106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Objekt se identifikuje jménem – snadno se pamatuje, ale nemusí být obecně jednoznačné</a:t>
            </a:r>
          </a:p>
          <a:p>
            <a:pPr lvl="2">
              <a:lnSpc>
                <a:spcPct val="80000"/>
              </a:lnSpc>
            </a:pPr>
            <a:r>
              <a:rPr lang="cs-CZ" sz="1800" noProof="1"/>
              <a:t>Jméno a příjmení – Jana Malá, jr.</a:t>
            </a:r>
          </a:p>
          <a:p>
            <a:pPr lvl="2">
              <a:lnSpc>
                <a:spcPct val="80000"/>
              </a:lnSpc>
            </a:pPr>
            <a:r>
              <a:rPr lang="cs-CZ" sz="1800" noProof="1"/>
              <a:t>Doménové jméno počítače – eryx.zcu.cz</a:t>
            </a:r>
          </a:p>
          <a:p>
            <a:pPr>
              <a:lnSpc>
                <a:spcPct val="80000"/>
              </a:lnSpc>
            </a:pPr>
            <a:r>
              <a:rPr lang="cs-CZ" sz="2400"/>
              <a:t>Adresování v Internetu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Globálně rozlišitelná adresa – jednoznačné přiřazení počítači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Existují ale i privátní adresy – použití lokálně, mimo Internet</a:t>
            </a:r>
          </a:p>
          <a:p>
            <a:pPr lvl="2">
              <a:lnSpc>
                <a:spcPct val="80000"/>
              </a:lnSpc>
            </a:pPr>
            <a:r>
              <a:rPr lang="cs-CZ" sz="1800"/>
              <a:t>Např. rozsahy 10.0.0.0/8, 172.16.0.0/12, 192.168.0.0/16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Stejný formát, rezervovaný rozsah (dáno dohodou)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B18D-D3FC-470A-A240-C9954165D2BD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359E-9843-4C4F-89BF-C6BAEB6EE2B0}" type="slidenum">
              <a:rPr lang="cs-CZ"/>
              <a:pPr/>
              <a:t>13</a:t>
            </a:fld>
            <a:endParaRPr lang="cs-CZ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Vývoj adresování</a:t>
            </a:r>
          </a:p>
          <a:p>
            <a:pPr lvl="1"/>
            <a:r>
              <a:rPr lang="cs-CZ"/>
              <a:t>Původní verze – IPv4</a:t>
            </a:r>
          </a:p>
          <a:p>
            <a:pPr lvl="2"/>
            <a:r>
              <a:rPr lang="cs-CZ"/>
              <a:t>Vytvořena počátkem 70 let minulého století</a:t>
            </a:r>
          </a:p>
          <a:p>
            <a:pPr lvl="1"/>
            <a:r>
              <a:rPr lang="cs-CZ"/>
              <a:t>Nová verze – IPv6</a:t>
            </a:r>
          </a:p>
          <a:p>
            <a:pPr lvl="2"/>
            <a:r>
              <a:rPr lang="cs-CZ"/>
              <a:t>Vytvořena v 90 letech minulého století (1994-1998)</a:t>
            </a:r>
          </a:p>
          <a:p>
            <a:pPr lvl="2"/>
            <a:r>
              <a:rPr lang="cs-CZ"/>
              <a:t>Důvodem byl rychlý rozvoj Internetu a nedostatek IP adres</a:t>
            </a:r>
          </a:p>
          <a:p>
            <a:pPr lvl="2"/>
            <a:r>
              <a:rPr lang="cs-CZ"/>
              <a:t>Počet adres by měl stačit již napořád</a:t>
            </a:r>
          </a:p>
          <a:p>
            <a:pPr lvl="2"/>
            <a:r>
              <a:rPr lang="cs-CZ"/>
              <a:t>Pokud je povrch Země 511,263,971,197,990 m</a:t>
            </a:r>
            <a:r>
              <a:rPr lang="cs-CZ" baseline="30000"/>
              <a:t>2</a:t>
            </a:r>
            <a:r>
              <a:rPr lang="cs-CZ"/>
              <a:t> </a:t>
            </a:r>
          </a:p>
          <a:p>
            <a:pPr lvl="2"/>
            <a:r>
              <a:rPr lang="cs-CZ"/>
              <a:t>Pak na 1 m2 připadá 665,570,793,348,866,943,898,599 adres</a:t>
            </a:r>
          </a:p>
          <a:p>
            <a:pPr lvl="2"/>
            <a:endParaRPr lang="cs-CZ"/>
          </a:p>
          <a:p>
            <a:pPr lvl="2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450C-7928-48FF-9763-6454DB091A07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93F70-EB0D-420C-8A3E-E936C39E2FA2}" type="slidenum">
              <a:rPr lang="cs-CZ"/>
              <a:pPr/>
              <a:t>14</a:t>
            </a:fld>
            <a:endParaRPr lang="cs-CZ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noProof="1"/>
              <a:t>Dnes existují dva typy protokolu IP</a:t>
            </a:r>
          </a:p>
          <a:p>
            <a:pPr lvl="1">
              <a:lnSpc>
                <a:spcPct val="90000"/>
              </a:lnSpc>
            </a:pPr>
            <a:r>
              <a:rPr lang="cs-CZ" sz="2000" noProof="1"/>
              <a:t>Původní verze - IPv4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Adresa délky 32 bitů, zapisovaná ve tvaru a.b.c.d 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a, b, c, d – dekadická čísla v rozsahu 0 až 255 (8 bitů)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2</a:t>
            </a:r>
            <a:r>
              <a:rPr lang="cs-CZ" sz="1800" baseline="30000" noProof="1"/>
              <a:t>32</a:t>
            </a:r>
            <a:r>
              <a:rPr lang="cs-CZ" sz="1800" noProof="1"/>
              <a:t> (4,294,967,296) adres</a:t>
            </a:r>
          </a:p>
          <a:p>
            <a:pPr lvl="2">
              <a:lnSpc>
                <a:spcPct val="90000"/>
              </a:lnSpc>
            </a:pPr>
            <a:r>
              <a:rPr lang="cs-CZ" sz="1800" b="1" noProof="1"/>
              <a:t>147.228.54.10</a:t>
            </a:r>
          </a:p>
          <a:p>
            <a:pPr lvl="1">
              <a:lnSpc>
                <a:spcPct val="90000"/>
              </a:lnSpc>
            </a:pPr>
            <a:r>
              <a:rPr lang="cs-CZ" sz="2000" noProof="1"/>
              <a:t>Nová verze – IPv6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Adresa délky 128 bitů, zapisovaná ve tvaru 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abcd:efgh: … :stuv:wxyz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abcd – hexadecimální čísla v rozsahu 0 až FFFF</a:t>
            </a:r>
          </a:p>
          <a:p>
            <a:pPr lvl="2">
              <a:lnSpc>
                <a:spcPct val="90000"/>
              </a:lnSpc>
            </a:pPr>
            <a:r>
              <a:rPr lang="cs-CZ" sz="1800" noProof="1"/>
              <a:t>2</a:t>
            </a:r>
            <a:r>
              <a:rPr lang="cs-CZ" sz="1800" baseline="30000" noProof="1"/>
              <a:t>128</a:t>
            </a:r>
            <a:r>
              <a:rPr lang="cs-CZ" sz="1800" noProof="1"/>
              <a:t> (340,282,366,920,938,463,463,374,607,431,768,211,456)</a:t>
            </a:r>
          </a:p>
          <a:p>
            <a:pPr lvl="2">
              <a:lnSpc>
                <a:spcPct val="90000"/>
              </a:lnSpc>
            </a:pPr>
            <a:r>
              <a:rPr lang="cs-CZ" sz="1800" b="1" noProof="1"/>
              <a:t>2002:93e4:406a::93e4:406a</a:t>
            </a:r>
          </a:p>
          <a:p>
            <a:pPr lvl="1">
              <a:lnSpc>
                <a:spcPct val="90000"/>
              </a:lnSpc>
            </a:pPr>
            <a:r>
              <a:rPr lang="cs-CZ" sz="2000" noProof="1"/>
              <a:t>Změna není pouze ve změně adresy (ta je ale nejvíce patrná)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8FC-9BF2-4891-BAD2-E6B5B5A5279C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7387D-1FE9-4787-96C2-AF70FD1C024B}" type="slidenum">
              <a:rPr lang="cs-CZ"/>
              <a:pPr/>
              <a:t>15</a:t>
            </a:fld>
            <a:endParaRPr lang="cs-CZ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64500" cy="4411663"/>
          </a:xfrm>
        </p:spPr>
        <p:txBody>
          <a:bodyPr/>
          <a:lstStyle/>
          <a:p>
            <a:r>
              <a:rPr lang="cs-CZ"/>
              <a:t>Typy síťových adres (IPv4)</a:t>
            </a:r>
          </a:p>
          <a:p>
            <a:pPr lvl="1"/>
            <a:r>
              <a:rPr lang="cs-CZ"/>
              <a:t>Individuální adresa – jednoznačně určuje adresu počítače (uzlu)</a:t>
            </a:r>
          </a:p>
          <a:p>
            <a:pPr lvl="2"/>
            <a:r>
              <a:rPr lang="cs-CZ"/>
              <a:t>Třída A (1.0.0.0 – 126.255.255.255)</a:t>
            </a:r>
          </a:p>
          <a:p>
            <a:pPr lvl="2"/>
            <a:r>
              <a:rPr lang="cs-CZ"/>
              <a:t>Třída B (128.1.0.0 – 191. 254.255.255</a:t>
            </a:r>
          </a:p>
          <a:p>
            <a:pPr lvl="2"/>
            <a:r>
              <a:rPr lang="cs-CZ"/>
              <a:t>Třída C (192.0.1.0 – 223.255.254.255</a:t>
            </a:r>
          </a:p>
          <a:p>
            <a:pPr lvl="1"/>
            <a:r>
              <a:rPr lang="cs-CZ"/>
              <a:t>Skupinová adresa – určuje skupinu uzlů</a:t>
            </a:r>
          </a:p>
          <a:p>
            <a:pPr lvl="2"/>
            <a:r>
              <a:rPr lang="cs-CZ"/>
              <a:t>Třída D (224.0.0.0 – 239.255.255.255)</a:t>
            </a:r>
          </a:p>
          <a:p>
            <a:pPr lvl="1"/>
            <a:r>
              <a:rPr lang="cs-CZ"/>
              <a:t>Všeobecná adresa – přenos zpráv pro všechny </a:t>
            </a:r>
          </a:p>
          <a:p>
            <a:pPr lvl="2"/>
            <a:r>
              <a:rPr lang="cs-CZ"/>
              <a:t>(limitováno lokálním segmentem sítě)</a:t>
            </a:r>
          </a:p>
          <a:p>
            <a:pPr lvl="2"/>
            <a:r>
              <a:rPr lang="cs-CZ"/>
              <a:t>255.255.255.255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823-60FA-43CE-A704-05136CD9656A}" type="datetime1">
              <a:rPr lang="cs-CZ" smtClean="0"/>
              <a:t>12.2.2014</a:t>
            </a:fld>
            <a:endParaRPr lang="cs-CZ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1330-65D9-42E8-86FE-DAD7BDB8C8EF}" type="slidenum">
              <a:rPr lang="cs-CZ"/>
              <a:pPr/>
              <a:t>16</a:t>
            </a:fld>
            <a:endParaRPr lang="cs-CZ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514725" y="2047875"/>
            <a:ext cx="744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600700" y="2047875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870325" y="16033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5721350" y="16033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100388" y="20478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5" name="Freeform 9"/>
          <p:cNvSpPr>
            <a:spLocks/>
          </p:cNvSpPr>
          <p:nvPr/>
        </p:nvSpPr>
        <p:spPr bwMode="auto">
          <a:xfrm>
            <a:off x="2960688" y="1879600"/>
            <a:ext cx="4187825" cy="523875"/>
          </a:xfrm>
          <a:custGeom>
            <a:avLst/>
            <a:gdLst>
              <a:gd name="T0" fmla="*/ 2638 w 2638"/>
              <a:gd name="T1" fmla="*/ 326 h 330"/>
              <a:gd name="T2" fmla="*/ 2638 w 2638"/>
              <a:gd name="T3" fmla="*/ 0 h 330"/>
              <a:gd name="T4" fmla="*/ 0 w 2638"/>
              <a:gd name="T5" fmla="*/ 0 h 330"/>
              <a:gd name="T6" fmla="*/ 0 w 2638"/>
              <a:gd name="T7" fmla="*/ 330 h 330"/>
              <a:gd name="T8" fmla="*/ 2638 w 2638"/>
              <a:gd name="T9" fmla="*/ 330 h 330"/>
              <a:gd name="T10" fmla="*/ 2638 w 2638"/>
              <a:gd name="T11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30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30"/>
                </a:lnTo>
                <a:lnTo>
                  <a:pt x="2638" y="330"/>
                </a:lnTo>
                <a:lnTo>
                  <a:pt x="2638" y="33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3311525" y="1900238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>
            <a:off x="4438650" y="1901825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4211638" y="2924175"/>
            <a:ext cx="744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6099175" y="2924175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4511675" y="24780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6213475" y="24780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3063875" y="29241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3400425" y="29241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2955925" y="2797175"/>
            <a:ext cx="4187825" cy="515938"/>
          </a:xfrm>
          <a:custGeom>
            <a:avLst/>
            <a:gdLst>
              <a:gd name="T0" fmla="*/ 2638 w 2638"/>
              <a:gd name="T1" fmla="*/ 321 h 325"/>
              <a:gd name="T2" fmla="*/ 2638 w 2638"/>
              <a:gd name="T3" fmla="*/ 0 h 325"/>
              <a:gd name="T4" fmla="*/ 0 w 2638"/>
              <a:gd name="T5" fmla="*/ 0 h 325"/>
              <a:gd name="T6" fmla="*/ 0 w 2638"/>
              <a:gd name="T7" fmla="*/ 325 h 325"/>
              <a:gd name="T8" fmla="*/ 2638 w 2638"/>
              <a:gd name="T9" fmla="*/ 325 h 325"/>
              <a:gd name="T10" fmla="*/ 2638 w 2638"/>
              <a:gd name="T1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5">
                <a:moveTo>
                  <a:pt x="2638" y="321"/>
                </a:moveTo>
                <a:lnTo>
                  <a:pt x="2638" y="0"/>
                </a:lnTo>
                <a:lnTo>
                  <a:pt x="0" y="0"/>
                </a:lnTo>
                <a:lnTo>
                  <a:pt x="0" y="325"/>
                </a:lnTo>
                <a:lnTo>
                  <a:pt x="2638" y="325"/>
                </a:lnTo>
                <a:lnTo>
                  <a:pt x="2638" y="3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3292475" y="2797175"/>
            <a:ext cx="6350" cy="515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3622675" y="2797175"/>
            <a:ext cx="1588" cy="509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5507038" y="2779713"/>
            <a:ext cx="6350" cy="509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4727575" y="3846513"/>
            <a:ext cx="7445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Network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6477000" y="3846513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5003800" y="34020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6632575" y="34020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3038475" y="38465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3387725" y="38465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3735388" y="38465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65" name="Freeform 29"/>
          <p:cNvSpPr>
            <a:spLocks/>
          </p:cNvSpPr>
          <p:nvPr/>
        </p:nvSpPr>
        <p:spPr bwMode="auto">
          <a:xfrm>
            <a:off x="2936875" y="3719513"/>
            <a:ext cx="4187825" cy="522287"/>
          </a:xfrm>
          <a:custGeom>
            <a:avLst/>
            <a:gdLst>
              <a:gd name="T0" fmla="*/ 2638 w 2638"/>
              <a:gd name="T1" fmla="*/ 326 h 329"/>
              <a:gd name="T2" fmla="*/ 2638 w 2638"/>
              <a:gd name="T3" fmla="*/ 0 h 329"/>
              <a:gd name="T4" fmla="*/ 0 w 2638"/>
              <a:gd name="T5" fmla="*/ 0 h 329"/>
              <a:gd name="T6" fmla="*/ 0 w 2638"/>
              <a:gd name="T7" fmla="*/ 329 h 329"/>
              <a:gd name="T8" fmla="*/ 2638 w 2638"/>
              <a:gd name="T9" fmla="*/ 329 h 329"/>
              <a:gd name="T10" fmla="*/ 2638 w 2638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6" name="Line 30"/>
          <p:cNvSpPr>
            <a:spLocks noChangeShapeType="1"/>
          </p:cNvSpPr>
          <p:nvPr/>
        </p:nvSpPr>
        <p:spPr bwMode="auto">
          <a:xfrm>
            <a:off x="3273425" y="3719513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7" name="Line 31"/>
          <p:cNvSpPr>
            <a:spLocks noChangeShapeType="1"/>
          </p:cNvSpPr>
          <p:nvPr/>
        </p:nvSpPr>
        <p:spPr bwMode="auto">
          <a:xfrm>
            <a:off x="4002088" y="3713163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>
            <a:off x="3609975" y="3719513"/>
            <a:ext cx="1588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>
            <a:off x="6265863" y="3719513"/>
            <a:ext cx="1587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1673225" y="38100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C</a:t>
            </a: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1619250" y="285273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B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1655763" y="1971675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A</a:t>
            </a:r>
          </a:p>
        </p:txBody>
      </p:sp>
      <p:sp>
        <p:nvSpPr>
          <p:cNvPr id="91186" name="Rectangle 50"/>
          <p:cNvSpPr>
            <a:spLocks noChangeArrowheads="1"/>
          </p:cNvSpPr>
          <p:nvPr/>
        </p:nvSpPr>
        <p:spPr bwMode="auto">
          <a:xfrm>
            <a:off x="5446713" y="4710113"/>
            <a:ext cx="417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87" name="Rectangle 51"/>
          <p:cNvSpPr>
            <a:spLocks noChangeArrowheads="1"/>
          </p:cNvSpPr>
          <p:nvPr/>
        </p:nvSpPr>
        <p:spPr bwMode="auto">
          <a:xfrm>
            <a:off x="5519738" y="42783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89" name="Rectangle 53"/>
          <p:cNvSpPr>
            <a:spLocks noChangeArrowheads="1"/>
          </p:cNvSpPr>
          <p:nvPr/>
        </p:nvSpPr>
        <p:spPr bwMode="auto">
          <a:xfrm>
            <a:off x="3038475" y="47101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90" name="Rectangle 54"/>
          <p:cNvSpPr>
            <a:spLocks noChangeArrowheads="1"/>
          </p:cNvSpPr>
          <p:nvPr/>
        </p:nvSpPr>
        <p:spPr bwMode="auto">
          <a:xfrm>
            <a:off x="3387725" y="47101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3719513" y="47101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192" name="Freeform 56"/>
          <p:cNvSpPr>
            <a:spLocks/>
          </p:cNvSpPr>
          <p:nvPr/>
        </p:nvSpPr>
        <p:spPr bwMode="auto">
          <a:xfrm>
            <a:off x="2936875" y="4583113"/>
            <a:ext cx="4187825" cy="522287"/>
          </a:xfrm>
          <a:custGeom>
            <a:avLst/>
            <a:gdLst>
              <a:gd name="T0" fmla="*/ 2638 w 2638"/>
              <a:gd name="T1" fmla="*/ 326 h 329"/>
              <a:gd name="T2" fmla="*/ 2638 w 2638"/>
              <a:gd name="T3" fmla="*/ 0 h 329"/>
              <a:gd name="T4" fmla="*/ 0 w 2638"/>
              <a:gd name="T5" fmla="*/ 0 h 329"/>
              <a:gd name="T6" fmla="*/ 0 w 2638"/>
              <a:gd name="T7" fmla="*/ 329 h 329"/>
              <a:gd name="T8" fmla="*/ 2638 w 2638"/>
              <a:gd name="T9" fmla="*/ 329 h 329"/>
              <a:gd name="T10" fmla="*/ 2638 w 2638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3" name="Line 57"/>
          <p:cNvSpPr>
            <a:spLocks noChangeShapeType="1"/>
          </p:cNvSpPr>
          <p:nvPr/>
        </p:nvSpPr>
        <p:spPr bwMode="auto">
          <a:xfrm>
            <a:off x="3273425" y="4583113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4" name="Line 58"/>
          <p:cNvSpPr>
            <a:spLocks noChangeShapeType="1"/>
          </p:cNvSpPr>
          <p:nvPr/>
        </p:nvSpPr>
        <p:spPr bwMode="auto">
          <a:xfrm>
            <a:off x="4002088" y="4576763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5" name="Line 59"/>
          <p:cNvSpPr>
            <a:spLocks noChangeShapeType="1"/>
          </p:cNvSpPr>
          <p:nvPr/>
        </p:nvSpPr>
        <p:spPr bwMode="auto">
          <a:xfrm>
            <a:off x="3609975" y="4583113"/>
            <a:ext cx="1588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1673225" y="46736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</a:t>
            </a:r>
            <a:r>
              <a:rPr lang="en-US"/>
              <a:t>D</a:t>
            </a:r>
            <a:endParaRPr lang="cs-CZ"/>
          </a:p>
        </p:txBody>
      </p:sp>
      <p:sp>
        <p:nvSpPr>
          <p:cNvPr id="91198" name="Line 62"/>
          <p:cNvSpPr>
            <a:spLocks noChangeShapeType="1"/>
          </p:cNvSpPr>
          <p:nvPr/>
        </p:nvSpPr>
        <p:spPr bwMode="auto">
          <a:xfrm>
            <a:off x="4367213" y="4567238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199" name="Rectangle 63"/>
          <p:cNvSpPr>
            <a:spLocks noChangeArrowheads="1"/>
          </p:cNvSpPr>
          <p:nvPr/>
        </p:nvSpPr>
        <p:spPr bwMode="auto">
          <a:xfrm>
            <a:off x="4078288" y="47101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0" name="Rectangle 64"/>
          <p:cNvSpPr>
            <a:spLocks noChangeArrowheads="1"/>
          </p:cNvSpPr>
          <p:nvPr/>
        </p:nvSpPr>
        <p:spPr bwMode="auto">
          <a:xfrm>
            <a:off x="5446713" y="5572125"/>
            <a:ext cx="417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Host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1" name="Rectangle 65"/>
          <p:cNvSpPr>
            <a:spLocks noChangeArrowheads="1"/>
          </p:cNvSpPr>
          <p:nvPr/>
        </p:nvSpPr>
        <p:spPr bwMode="auto">
          <a:xfrm>
            <a:off x="3038475" y="557212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2" name="Rectangle 66"/>
          <p:cNvSpPr>
            <a:spLocks noChangeArrowheads="1"/>
          </p:cNvSpPr>
          <p:nvPr/>
        </p:nvSpPr>
        <p:spPr bwMode="auto">
          <a:xfrm>
            <a:off x="3387725" y="557212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3" name="Rectangle 67"/>
          <p:cNvSpPr>
            <a:spLocks noChangeArrowheads="1"/>
          </p:cNvSpPr>
          <p:nvPr/>
        </p:nvSpPr>
        <p:spPr bwMode="auto">
          <a:xfrm>
            <a:off x="3719513" y="557212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04" name="Freeform 68"/>
          <p:cNvSpPr>
            <a:spLocks/>
          </p:cNvSpPr>
          <p:nvPr/>
        </p:nvSpPr>
        <p:spPr bwMode="auto">
          <a:xfrm>
            <a:off x="2936875" y="5445125"/>
            <a:ext cx="4187825" cy="522288"/>
          </a:xfrm>
          <a:custGeom>
            <a:avLst/>
            <a:gdLst>
              <a:gd name="T0" fmla="*/ 2638 w 2638"/>
              <a:gd name="T1" fmla="*/ 326 h 329"/>
              <a:gd name="T2" fmla="*/ 2638 w 2638"/>
              <a:gd name="T3" fmla="*/ 0 h 329"/>
              <a:gd name="T4" fmla="*/ 0 w 2638"/>
              <a:gd name="T5" fmla="*/ 0 h 329"/>
              <a:gd name="T6" fmla="*/ 0 w 2638"/>
              <a:gd name="T7" fmla="*/ 329 h 329"/>
              <a:gd name="T8" fmla="*/ 2638 w 2638"/>
              <a:gd name="T9" fmla="*/ 329 h 329"/>
              <a:gd name="T10" fmla="*/ 2638 w 2638"/>
              <a:gd name="T11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5" name="Line 69"/>
          <p:cNvSpPr>
            <a:spLocks noChangeShapeType="1"/>
          </p:cNvSpPr>
          <p:nvPr/>
        </p:nvSpPr>
        <p:spPr bwMode="auto">
          <a:xfrm>
            <a:off x="3273425" y="5445125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6" name="Line 70"/>
          <p:cNvSpPr>
            <a:spLocks noChangeShapeType="1"/>
          </p:cNvSpPr>
          <p:nvPr/>
        </p:nvSpPr>
        <p:spPr bwMode="auto">
          <a:xfrm>
            <a:off x="4002088" y="5438775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7" name="Line 71"/>
          <p:cNvSpPr>
            <a:spLocks noChangeShapeType="1"/>
          </p:cNvSpPr>
          <p:nvPr/>
        </p:nvSpPr>
        <p:spPr bwMode="auto">
          <a:xfrm>
            <a:off x="3609975" y="5445125"/>
            <a:ext cx="1588" cy="522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08" name="Rectangle 72"/>
          <p:cNvSpPr>
            <a:spLocks noChangeArrowheads="1"/>
          </p:cNvSpPr>
          <p:nvPr/>
        </p:nvSpPr>
        <p:spPr bwMode="auto">
          <a:xfrm>
            <a:off x="1673225" y="553561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Třída </a:t>
            </a:r>
            <a:r>
              <a:rPr lang="en-US"/>
              <a:t>E</a:t>
            </a:r>
            <a:endParaRPr lang="cs-CZ"/>
          </a:p>
        </p:txBody>
      </p:sp>
      <p:sp>
        <p:nvSpPr>
          <p:cNvPr id="91209" name="Line 73"/>
          <p:cNvSpPr>
            <a:spLocks noChangeShapeType="1"/>
          </p:cNvSpPr>
          <p:nvPr/>
        </p:nvSpPr>
        <p:spPr bwMode="auto">
          <a:xfrm>
            <a:off x="4367213" y="5429250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210" name="Rectangle 74"/>
          <p:cNvSpPr>
            <a:spLocks noChangeArrowheads="1"/>
          </p:cNvSpPr>
          <p:nvPr/>
        </p:nvSpPr>
        <p:spPr bwMode="auto">
          <a:xfrm>
            <a:off x="4078288" y="557212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91211" name="Rectangle 75"/>
          <p:cNvSpPr>
            <a:spLocks noChangeArrowheads="1"/>
          </p:cNvSpPr>
          <p:nvPr/>
        </p:nvSpPr>
        <p:spPr bwMode="auto">
          <a:xfrm>
            <a:off x="5519738" y="51419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28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5543-CC57-4AF0-9C7A-4C5E628FDF8A}" type="datetime1">
              <a:rPr lang="cs-CZ" smtClean="0"/>
              <a:t>12.2.2014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EA78-B815-41D6-8BF8-CE87CA6D94A8}" type="slidenum">
              <a:rPr lang="cs-CZ"/>
              <a:pPr/>
              <a:t>17</a:t>
            </a:fld>
            <a:endParaRPr lang="cs-CZ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103687" cy="3816350"/>
          </a:xfrm>
        </p:spPr>
        <p:txBody>
          <a:bodyPr/>
          <a:lstStyle/>
          <a:p>
            <a:r>
              <a:rPr lang="cs-CZ"/>
              <a:t>Vyhrazená část (IPv4) </a:t>
            </a:r>
          </a:p>
          <a:p>
            <a:pPr lvl="1"/>
            <a:r>
              <a:rPr lang="cs-CZ"/>
              <a:t>0.0.0.0 </a:t>
            </a:r>
          </a:p>
          <a:p>
            <a:pPr lvl="1"/>
            <a:r>
              <a:rPr lang="cs-CZ"/>
              <a:t>127.0.0.0</a:t>
            </a:r>
          </a:p>
          <a:p>
            <a:pPr lvl="1"/>
            <a:r>
              <a:rPr lang="cs-CZ"/>
              <a:t>128.0.0.0</a:t>
            </a:r>
          </a:p>
          <a:p>
            <a:pPr lvl="1"/>
            <a:r>
              <a:rPr lang="cs-CZ"/>
              <a:t>191.255.0.0</a:t>
            </a:r>
          </a:p>
          <a:p>
            <a:pPr lvl="1"/>
            <a:r>
              <a:rPr lang="cs-CZ"/>
              <a:t>192.0.0.0</a:t>
            </a:r>
          </a:p>
          <a:p>
            <a:pPr lvl="1"/>
            <a:r>
              <a:rPr lang="cs-CZ"/>
              <a:t>223.255.255</a:t>
            </a:r>
          </a:p>
          <a:p>
            <a:pPr lvl="1"/>
            <a:r>
              <a:rPr lang="cs-CZ"/>
              <a:t>255.255.255.255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419475" y="2276475"/>
            <a:ext cx="540067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cs-CZ" sz="2800"/>
              <a:t>Privátní adresy (IPv4) 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/>
              <a:t>10.0.0.0 – 10.255.255.255</a:t>
            </a:r>
            <a:r>
              <a:rPr lang="cs-CZ" sz="2400"/>
              <a:t> </a:t>
            </a:r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1</a:t>
            </a:r>
            <a:r>
              <a:rPr lang="en-US" sz="2400"/>
              <a:t>72.16.0.0 – 172.31.255.255</a:t>
            </a:r>
            <a:endParaRPr lang="cs-CZ" sz="2400"/>
          </a:p>
          <a:p>
            <a:pPr marL="692150" lvl="1" indent="-347663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cs-CZ" sz="2400"/>
              <a:t>1</a:t>
            </a:r>
            <a:r>
              <a:rPr lang="en-US" sz="2400"/>
              <a:t>92.168.0.0 – 192.168.255.255</a:t>
            </a:r>
            <a:endParaRPr lang="cs-CZ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AF26-6615-45DA-B1A0-3D1FD5DC7286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5FBEC-356F-4A5A-98C3-B5E0AD6E5FD8}" type="slidenum">
              <a:rPr lang="cs-CZ"/>
              <a:pPr/>
              <a:t>18</a:t>
            </a:fld>
            <a:endParaRPr lang="cs-CZ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Adresy a adresování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64500" cy="4411663"/>
          </a:xfrm>
        </p:spPr>
        <p:txBody>
          <a:bodyPr/>
          <a:lstStyle/>
          <a:p>
            <a:r>
              <a:rPr lang="cs-CZ" sz="2400"/>
              <a:t>Maska sítě</a:t>
            </a:r>
          </a:p>
          <a:p>
            <a:pPr lvl="1"/>
            <a:r>
              <a:rPr lang="cs-CZ" sz="2000"/>
              <a:t>Rozděluje adresu na část síťovou a část pro hostitelský systém</a:t>
            </a:r>
          </a:p>
          <a:p>
            <a:pPr lvl="1"/>
            <a:r>
              <a:rPr lang="cs-CZ" sz="2000"/>
              <a:t>Např. 255.255.255.0</a:t>
            </a:r>
          </a:p>
          <a:p>
            <a:pPr lvl="1"/>
            <a:r>
              <a:rPr lang="cs-CZ" sz="2000"/>
              <a:t>147.228.67.0 </a:t>
            </a:r>
            <a:r>
              <a:rPr lang="en-US" sz="2000"/>
              <a:t>* </a:t>
            </a:r>
            <a:r>
              <a:rPr lang="cs-CZ" sz="2000"/>
              <a:t>255.255.255.0</a:t>
            </a:r>
            <a:r>
              <a:rPr lang="en-US" sz="2000"/>
              <a:t> </a:t>
            </a:r>
            <a:r>
              <a:rPr lang="cs-CZ" sz="2000"/>
              <a:t>dává stejný výsledek pro všechny adresy začínající 147.228.67</a:t>
            </a:r>
          </a:p>
          <a:p>
            <a:pPr lvl="1"/>
            <a:r>
              <a:rPr lang="cs-CZ" sz="2000"/>
              <a:t>Důvodem rozdělení na dvě části je minimalizace počtu položek ve směrovačích (jedna položka zahrnuje více adres počítačů)</a:t>
            </a:r>
          </a:p>
          <a:p>
            <a:r>
              <a:rPr lang="cs-CZ" sz="2400"/>
              <a:t>CIDR (ClassLess InterDomain Routing)</a:t>
            </a:r>
          </a:p>
          <a:p>
            <a:pPr lvl="1"/>
            <a:r>
              <a:rPr lang="cs-CZ" sz="2000"/>
              <a:t>Umožňuje použít pro adresování v podsíti takový počet bitů, který není na hranici 8.</a:t>
            </a:r>
          </a:p>
          <a:p>
            <a:pPr lvl="1"/>
            <a:r>
              <a:rPr lang="cs-CZ" sz="2000"/>
              <a:t>Adresa se udává ve tvaru adresa/počet bitů síťové části</a:t>
            </a:r>
          </a:p>
          <a:p>
            <a:pPr lvl="1"/>
            <a:r>
              <a:rPr lang="cs-CZ" sz="2000"/>
              <a:t>Např. 147.228.67.0/24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7E69-07EE-4F44-901A-44A74827B776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585A-DAD6-40F8-8571-CC19431DAED5}" type="slidenum">
              <a:rPr lang="cs-CZ"/>
              <a:pPr/>
              <a:t>19</a:t>
            </a:fld>
            <a:endParaRPr lang="cs-CZ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Každý počítač má přiřazené jednoznačné doménové jméno</a:t>
            </a:r>
          </a:p>
          <a:p>
            <a:pPr lvl="1"/>
            <a:r>
              <a:rPr lang="cs-CZ"/>
              <a:t>Jméno obsahuje informaci o doméně, ve které je definováno – tím se docílí toho, že ve dvou různých doménách mohou být stejná jména </a:t>
            </a:r>
          </a:p>
          <a:p>
            <a:pPr lvl="1"/>
            <a:r>
              <a:rPr lang="cs-CZ"/>
              <a:t>Toto jméno má tvar</a:t>
            </a:r>
          </a:p>
          <a:p>
            <a:pPr lvl="1"/>
            <a:r>
              <a:rPr lang="en-US"/>
              <a:t>&lt;</a:t>
            </a:r>
            <a:r>
              <a:rPr lang="cs-CZ"/>
              <a:t>host</a:t>
            </a:r>
            <a:r>
              <a:rPr lang="en-US"/>
              <a:t>&gt;</a:t>
            </a:r>
            <a:r>
              <a:rPr lang="cs-CZ"/>
              <a:t>.</a:t>
            </a:r>
            <a:r>
              <a:rPr lang="en-US"/>
              <a:t>&lt;</a:t>
            </a:r>
            <a:r>
              <a:rPr lang="cs-CZ"/>
              <a:t>subdoména</a:t>
            </a:r>
            <a:r>
              <a:rPr lang="en-US"/>
              <a:t>&gt;</a:t>
            </a:r>
            <a:r>
              <a:rPr lang="cs-CZ"/>
              <a:t>.</a:t>
            </a:r>
            <a:r>
              <a:rPr lang="en-US"/>
              <a:t>&lt;</a:t>
            </a:r>
            <a:r>
              <a:rPr lang="cs-CZ"/>
              <a:t>subdoména</a:t>
            </a:r>
            <a:r>
              <a:rPr lang="en-US"/>
              <a:t>&gt;</a:t>
            </a:r>
            <a:r>
              <a:rPr lang="cs-CZ"/>
              <a:t>. … .</a:t>
            </a:r>
            <a:r>
              <a:rPr lang="en-US"/>
              <a:t>&lt;</a:t>
            </a:r>
            <a:r>
              <a:rPr lang="cs-CZ"/>
              <a:t>doména</a:t>
            </a:r>
            <a:r>
              <a:rPr lang="en-US"/>
              <a:t>&gt;</a:t>
            </a:r>
          </a:p>
          <a:p>
            <a:pPr lvl="1"/>
            <a:r>
              <a:rPr lang="en-US"/>
              <a:t>Nap</a:t>
            </a:r>
            <a:r>
              <a:rPr lang="cs-CZ"/>
              <a:t>ř. eryx.zcu.cz</a:t>
            </a:r>
          </a:p>
          <a:p>
            <a:pPr lvl="1"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Ing. Tomáš Koutný, Ph. D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06A4-9DA9-4F3A-A64D-74A2AB9A29FA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9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3EE1-6619-4E10-8D6A-CFCC474698C9}" type="datetime1">
              <a:rPr lang="cs-CZ" smtClean="0"/>
              <a:t>12.2.2014</a:t>
            </a:fld>
            <a:endParaRPr lang="cs-CZ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AE93-18D6-4C69-92E0-8C30CF736948}" type="slidenum">
              <a:rPr lang="cs-CZ"/>
              <a:pPr/>
              <a:t>20</a:t>
            </a:fld>
            <a:endParaRPr lang="cs-CZ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pic>
        <p:nvPicPr>
          <p:cNvPr id="123909" name="Picture 5" descr="l09fig1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5545137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651500" y="19891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Kořen (.)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651500" y="3357563"/>
            <a:ext cx="334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Doména nejvyšší úrovně (TLD)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651500" y="4508500"/>
            <a:ext cx="311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Doména druhé úrovně (SLD)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651500" y="5589588"/>
            <a:ext cx="226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/>
              <a:t>Doména třetí úrovně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2F4B-866B-4108-A530-2DE24CB0459E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67A6-AFCD-41A1-A12E-D94D61AEC614}" type="slidenum">
              <a:rPr lang="cs-CZ"/>
              <a:pPr/>
              <a:t>21</a:t>
            </a:fld>
            <a:endParaRPr lang="cs-CZ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cs typeface="Times New Roman" pitchFamily="18" charset="0"/>
              </a:rPr>
              <a:t>Domény nejvyšší úrovn</a:t>
            </a:r>
            <a:r>
              <a:rPr lang="cs-CZ"/>
              <a:t>ě (původní)</a:t>
            </a:r>
          </a:p>
          <a:p>
            <a:pPr lvl="1" algn="just"/>
            <a:r>
              <a:rPr lang="cs-CZ">
                <a:cs typeface="Times New Roman" pitchFamily="18" charset="0"/>
              </a:rPr>
              <a:t>edu – výukové organizace USA</a:t>
            </a:r>
          </a:p>
          <a:p>
            <a:pPr lvl="1" algn="just"/>
            <a:r>
              <a:rPr lang="cs-CZ">
                <a:cs typeface="Times New Roman" pitchFamily="18" charset="0"/>
              </a:rPr>
              <a:t>com – spole</a:t>
            </a:r>
            <a:r>
              <a:rPr lang="cs-CZ"/>
              <a:t>č</a:t>
            </a:r>
            <a:r>
              <a:rPr lang="cs-CZ">
                <a:cs typeface="Times New Roman" pitchFamily="18" charset="0"/>
              </a:rPr>
              <a:t>nosti</a:t>
            </a:r>
          </a:p>
          <a:p>
            <a:pPr lvl="1" algn="just"/>
            <a:r>
              <a:rPr lang="cs-CZ">
                <a:cs typeface="Times New Roman" pitchFamily="18" charset="0"/>
              </a:rPr>
              <a:t>net – organizace poskytující sí</a:t>
            </a:r>
            <a:r>
              <a:rPr lang="cs-CZ"/>
              <a:t>ť</a:t>
            </a:r>
            <a:r>
              <a:rPr lang="cs-CZ">
                <a:cs typeface="Times New Roman" pitchFamily="18" charset="0"/>
              </a:rPr>
              <a:t>ové slu</a:t>
            </a:r>
            <a:r>
              <a:rPr lang="cs-CZ"/>
              <a:t>ž</a:t>
            </a:r>
            <a:r>
              <a:rPr lang="cs-CZ">
                <a:cs typeface="Times New Roman" pitchFamily="18" charset="0"/>
              </a:rPr>
              <a:t>by</a:t>
            </a:r>
          </a:p>
          <a:p>
            <a:pPr lvl="1" algn="just"/>
            <a:r>
              <a:rPr lang="cs-CZ">
                <a:cs typeface="Times New Roman" pitchFamily="18" charset="0"/>
              </a:rPr>
              <a:t>gov – vládní organizace</a:t>
            </a:r>
          </a:p>
          <a:p>
            <a:pPr lvl="1" algn="just"/>
            <a:r>
              <a:rPr lang="cs-CZ">
                <a:cs typeface="Times New Roman" pitchFamily="18" charset="0"/>
              </a:rPr>
              <a:t>mil – vojenská </a:t>
            </a:r>
            <a:r>
              <a:rPr lang="cs-CZ"/>
              <a:t>č</a:t>
            </a:r>
            <a:r>
              <a:rPr lang="cs-CZ">
                <a:cs typeface="Times New Roman" pitchFamily="18" charset="0"/>
              </a:rPr>
              <a:t>ást sít</a:t>
            </a:r>
            <a:r>
              <a:rPr lang="cs-CZ"/>
              <a:t>ě</a:t>
            </a:r>
            <a:endParaRPr lang="cs-CZ">
              <a:cs typeface="Times New Roman" pitchFamily="18" charset="0"/>
            </a:endParaRPr>
          </a:p>
          <a:p>
            <a:pPr lvl="1" algn="just"/>
            <a:r>
              <a:rPr lang="cs-CZ">
                <a:cs typeface="Times New Roman" pitchFamily="18" charset="0"/>
              </a:rPr>
              <a:t>org – r</a:t>
            </a:r>
            <a:r>
              <a:rPr lang="cs-CZ"/>
              <a:t>ů</a:t>
            </a:r>
            <a:r>
              <a:rPr lang="cs-CZ">
                <a:cs typeface="Times New Roman" pitchFamily="18" charset="0"/>
              </a:rPr>
              <a:t>zné organizace (ieee, acm) </a:t>
            </a:r>
          </a:p>
          <a:p>
            <a:pPr algn="just"/>
            <a:r>
              <a:rPr lang="cs-CZ">
                <a:cs typeface="Times New Roman" pitchFamily="18" charset="0"/>
              </a:rPr>
              <a:t>Nové domény</a:t>
            </a:r>
          </a:p>
          <a:p>
            <a:pPr lvl="1" algn="just"/>
            <a:r>
              <a:rPr lang="en-US"/>
              <a:t>.aero  .biz  .coop  .info  .name  .pro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E3B8-A6AF-4E85-BB47-1CDD400E466B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1B20-C3AF-4638-9694-ECE7101D7EE9}" type="slidenum">
              <a:rPr lang="cs-CZ"/>
              <a:pPr/>
              <a:t>22</a:t>
            </a:fld>
            <a:endParaRPr lang="cs-CZ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Domény nejvyšší úrovně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62950" cy="4411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.aero – 	rezervováno pro letecký průmysl a sponzorováno Société 	Internationale de Télécommunications Aéronautiques (SITA).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.biz – 	omezeno na obchor a řízeno NeuLevel, Inc.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.com – 	řízeno VeriSign Global Registry Services.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.coop – rezervováno pro spolupracující společnosti a sponzorováno 	Dot Cooperation LLC.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.info –	řízeno Afilias Limited.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.museum – rezervováno pro musea, sponzorováno Museum Domain 	Management Association.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.name – rezervováno pro jednotlivce, spravováno Global Name Registry.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.net – 	spravováno VeriSign Global Registry Services.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.org – 	nekomerční skupiny, spravováno  Public Interest Registry.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noProof="1"/>
              <a:t>.pro – 	využití omezeno pro vybrané profesionály a podobné entity, 	spravováno RegistryPro.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AB84-B75A-4491-89A6-1E5BCF04A84A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72AD-5C42-4EB8-9621-6395B52A2569}" type="slidenum">
              <a:rPr lang="cs-CZ"/>
              <a:pPr/>
              <a:t>23</a:t>
            </a:fld>
            <a:endParaRPr lang="cs-CZ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>
                <a:cs typeface="Times New Roman" pitchFamily="18" charset="0"/>
              </a:rPr>
              <a:t>Domény nejvyšší úrovn</a:t>
            </a:r>
            <a:r>
              <a:rPr lang="cs-CZ" sz="2400"/>
              <a:t>ě podle geografického rozdělení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cz</a:t>
            </a:r>
            <a:r>
              <a:rPr lang="cs-CZ" sz="2200"/>
              <a:t> </a:t>
            </a:r>
            <a:r>
              <a:rPr lang="cs-CZ" sz="2100">
                <a:cs typeface="Times New Roman" pitchFamily="18" charset="0"/>
              </a:rPr>
              <a:t>–</a:t>
            </a:r>
            <a:r>
              <a:rPr lang="cs-CZ" sz="2200"/>
              <a:t> Česká</a:t>
            </a:r>
            <a:r>
              <a:rPr lang="cs-CZ" sz="2200">
                <a:cs typeface="Times New Roman" pitchFamily="18" charset="0"/>
              </a:rPr>
              <a:t> republika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sk – Slovenská republika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pl – </a:t>
            </a:r>
            <a:r>
              <a:rPr lang="en-US" sz="2200">
                <a:cs typeface="Times New Roman" pitchFamily="18" charset="0"/>
              </a:rPr>
              <a:t> </a:t>
            </a:r>
            <a:r>
              <a:rPr lang="cs-CZ" sz="2200">
                <a:cs typeface="Times New Roman" pitchFamily="18" charset="0"/>
              </a:rPr>
              <a:t>Polsko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uk – Velká Británie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au – Austrálie.</a:t>
            </a:r>
          </a:p>
          <a:p>
            <a:pPr algn="just">
              <a:lnSpc>
                <a:spcPct val="80000"/>
              </a:lnSpc>
            </a:pPr>
            <a:r>
              <a:rPr lang="cs-CZ" sz="2400">
                <a:cs typeface="Times New Roman" pitchFamily="18" charset="0"/>
              </a:rPr>
              <a:t>Aliasy – zavedení funk</a:t>
            </a:r>
            <a:r>
              <a:rPr lang="cs-CZ" sz="2400"/>
              <a:t>č</a:t>
            </a:r>
            <a:r>
              <a:rPr lang="cs-CZ" sz="2400">
                <a:cs typeface="Times New Roman" pitchFamily="18" charset="0"/>
              </a:rPr>
              <a:t>ních jmen pro jejich ješt</a:t>
            </a:r>
            <a:r>
              <a:rPr lang="cs-CZ" sz="2400"/>
              <a:t>ě</a:t>
            </a:r>
            <a:r>
              <a:rPr lang="cs-CZ" sz="2400">
                <a:cs typeface="Times New Roman" pitchFamily="18" charset="0"/>
              </a:rPr>
              <a:t> lepší zapamatování</a:t>
            </a:r>
          </a:p>
          <a:p>
            <a:pPr lvl="1" algn="just">
              <a:lnSpc>
                <a:spcPct val="80000"/>
              </a:lnSpc>
            </a:pPr>
            <a:r>
              <a:rPr lang="cs-CZ" sz="2200">
                <a:cs typeface="Times New Roman" pitchFamily="18" charset="0"/>
              </a:rPr>
              <a:t>Nap</a:t>
            </a:r>
            <a:r>
              <a:rPr lang="cs-CZ" sz="2200"/>
              <a:t>ř</a:t>
            </a:r>
            <a:r>
              <a:rPr lang="cs-CZ" sz="2200">
                <a:cs typeface="Times New Roman" pitchFamily="18" charset="0"/>
              </a:rPr>
              <a:t>. www, ftp, time, clock, ns, …</a:t>
            </a:r>
          </a:p>
          <a:p>
            <a:pPr algn="just">
              <a:lnSpc>
                <a:spcPct val="80000"/>
              </a:lnSpc>
            </a:pPr>
            <a:r>
              <a:rPr lang="cs-CZ" sz="2400">
                <a:cs typeface="Times New Roman" pitchFamily="18" charset="0"/>
              </a:rPr>
              <a:t>Absolutní a relativní jména</a:t>
            </a:r>
          </a:p>
          <a:p>
            <a:pPr lvl="1" algn="just">
              <a:lnSpc>
                <a:spcPct val="80000"/>
              </a:lnSpc>
            </a:pPr>
            <a:r>
              <a:rPr lang="cs-CZ" sz="2000">
                <a:cs typeface="Times New Roman" pitchFamily="18" charset="0"/>
              </a:rPr>
              <a:t>Relativní (neúplné) jméno - </a:t>
            </a:r>
            <a:r>
              <a:rPr lang="cs-CZ" sz="2000">
                <a:cs typeface="Times New Roman" pitchFamily="18" charset="0"/>
                <a:hlinkClick r:id="rId3"/>
              </a:rPr>
              <a:t>www </a:t>
            </a:r>
            <a:r>
              <a:rPr lang="cs-CZ" sz="2000">
                <a:cs typeface="Times New Roman" pitchFamily="18" charset="0"/>
              </a:rPr>
              <a:t>- platí v domén</a:t>
            </a:r>
            <a:r>
              <a:rPr lang="cs-CZ" sz="2000"/>
              <a:t>ě</a:t>
            </a:r>
            <a:r>
              <a:rPr lang="cs-CZ" sz="2000">
                <a:cs typeface="Times New Roman" pitchFamily="18" charset="0"/>
              </a:rPr>
              <a:t> zcu.cz</a:t>
            </a:r>
            <a:r>
              <a:rPr lang="cs-CZ" sz="2200">
                <a:cs typeface="Times New Roman" pitchFamily="18" charset="0"/>
              </a:rPr>
              <a:t>  </a:t>
            </a:r>
          </a:p>
          <a:p>
            <a:pPr lvl="1" algn="just">
              <a:lnSpc>
                <a:spcPct val="80000"/>
              </a:lnSpc>
            </a:pPr>
            <a:r>
              <a:rPr lang="cs-CZ" sz="2000">
                <a:cs typeface="Times New Roman" pitchFamily="18" charset="0"/>
              </a:rPr>
              <a:t>Absolutní (úplné) jméno</a:t>
            </a:r>
            <a:r>
              <a:rPr lang="cs-CZ" sz="2200">
                <a:cs typeface="Times New Roman" pitchFamily="18" charset="0"/>
              </a:rPr>
              <a:t>  www.zcu.cz.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E28F-1D52-407C-8B2C-DA2119B32B69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0B18-3AFA-4614-B7B3-940886963D34}" type="slidenum">
              <a:rPr lang="cs-CZ"/>
              <a:pPr/>
              <a:t>24</a:t>
            </a:fld>
            <a:endParaRPr lang="cs-CZ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608512"/>
          </a:xfrm>
        </p:spPr>
        <p:txBody>
          <a:bodyPr/>
          <a:lstStyle/>
          <a:p>
            <a:r>
              <a:rPr lang="cs-CZ" sz="2400" dirty="0">
                <a:cs typeface="Times New Roman" pitchFamily="18" charset="0"/>
              </a:rPr>
              <a:t>Systém jmenných domén (DNS – Domain Name System)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Slou</a:t>
            </a:r>
            <a:r>
              <a:rPr lang="cs-CZ" sz="2000" dirty="0">
                <a:cs typeface="Arial" charset="0"/>
              </a:rPr>
              <a:t>ž</a:t>
            </a:r>
            <a:r>
              <a:rPr lang="cs-CZ" sz="2000" dirty="0">
                <a:cs typeface="Times New Roman" pitchFamily="18" charset="0"/>
              </a:rPr>
              <a:t>í k p</a:t>
            </a:r>
            <a:r>
              <a:rPr lang="cs-CZ" sz="2000" dirty="0">
                <a:cs typeface="Arial" charset="0"/>
              </a:rPr>
              <a:t>ř</a:t>
            </a:r>
            <a:r>
              <a:rPr lang="cs-CZ" sz="2000" dirty="0">
                <a:cs typeface="Times New Roman" pitchFamily="18" charset="0"/>
              </a:rPr>
              <a:t>evodu jména na adresu a opačně</a:t>
            </a:r>
            <a:endParaRPr lang="cs-CZ" sz="2000" dirty="0">
              <a:cs typeface="Arial" charset="0"/>
            </a:endParaRPr>
          </a:p>
          <a:p>
            <a:pPr lvl="1"/>
            <a:r>
              <a:rPr lang="cs-CZ" sz="2000" dirty="0">
                <a:cs typeface="Arial" charset="0"/>
              </a:rPr>
              <a:t>Poskytuje i další informace (jmenné servery, poštovní servery, informace o doméně, o počítačích, … )</a:t>
            </a:r>
          </a:p>
          <a:p>
            <a:pPr lvl="1"/>
            <a:r>
              <a:rPr lang="cs-CZ" sz="2000" dirty="0">
                <a:cs typeface="Arial" charset="0"/>
              </a:rPr>
              <a:t>Základem je distribuovaná databáze</a:t>
            </a:r>
          </a:p>
          <a:p>
            <a:pPr lvl="1"/>
            <a:r>
              <a:rPr lang="cs-CZ" sz="2000" dirty="0">
                <a:cs typeface="Arial" charset="0"/>
              </a:rPr>
              <a:t>Protokol využívá služeb UDP i TCP</a:t>
            </a:r>
            <a:endParaRPr lang="en-US" sz="2000" dirty="0">
              <a:cs typeface="Arial" charset="0"/>
            </a:endParaRPr>
          </a:p>
          <a:p>
            <a:pPr lvl="1"/>
            <a:r>
              <a:rPr lang="cs-CZ" sz="2000" dirty="0">
                <a:cs typeface="Times New Roman" pitchFamily="18" charset="0"/>
              </a:rPr>
              <a:t>V ka</a:t>
            </a:r>
            <a:r>
              <a:rPr lang="cs-CZ" sz="2000" dirty="0"/>
              <a:t>ž</a:t>
            </a:r>
            <a:r>
              <a:rPr lang="cs-CZ" sz="2000" dirty="0">
                <a:cs typeface="Times New Roman" pitchFamily="18" charset="0"/>
              </a:rPr>
              <a:t>dé oblasti jeden primární jmenný server a alespo</a:t>
            </a:r>
            <a:r>
              <a:rPr lang="cs-CZ" sz="2000" dirty="0"/>
              <a:t>ň</a:t>
            </a:r>
            <a:r>
              <a:rPr lang="cs-CZ" sz="2000" dirty="0">
                <a:cs typeface="Times New Roman" pitchFamily="18" charset="0"/>
              </a:rPr>
              <a:t> jeden sekundární jmenný server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Oprava databáze se provádí na primárním jmenném serveru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Sekundární jmenné servery získávají informaci z primárního</a:t>
            </a:r>
          </a:p>
          <a:p>
            <a:pPr lvl="1"/>
            <a:r>
              <a:rPr lang="cs-CZ" sz="2000" dirty="0">
                <a:cs typeface="Times New Roman" pitchFamily="18" charset="0"/>
              </a:rPr>
              <a:t>Důvodem je zvýšení spolehlivosti DNS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1888-A881-45C3-9B93-0DC5A66FEBD3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2B6C5-C990-4315-B719-F30DF0814DE4}" type="slidenum">
              <a:rPr lang="cs-CZ"/>
              <a:pPr/>
              <a:t>25</a:t>
            </a:fld>
            <a:endParaRPr 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>
                <a:cs typeface="Times New Roman" pitchFamily="18" charset="0"/>
              </a:rPr>
              <a:t>Hierarchie domén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Domény tvoří hierarchickou strukturu (úrove</a:t>
            </a:r>
            <a:r>
              <a:rPr lang="cs-CZ" sz="2000"/>
              <a:t>ň</a:t>
            </a:r>
            <a:r>
              <a:rPr lang="cs-CZ" sz="2000">
                <a:cs typeface="Times New Roman" pitchFamily="18" charset="0"/>
              </a:rPr>
              <a:t> katedry, fakulty, univerzity, poskytovatele)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Každou doménu má na starost jmenný server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Servery také tvo</a:t>
            </a:r>
            <a:r>
              <a:rPr lang="cs-CZ" sz="2000"/>
              <a:t>ř</a:t>
            </a:r>
            <a:r>
              <a:rPr lang="cs-CZ" sz="2000">
                <a:cs typeface="Times New Roman" pitchFamily="18" charset="0"/>
              </a:rPr>
              <a:t>í hierarchii </a:t>
            </a:r>
          </a:p>
          <a:p>
            <a:pPr lvl="1">
              <a:lnSpc>
                <a:spcPct val="90000"/>
              </a:lnSpc>
            </a:pPr>
            <a:r>
              <a:rPr lang="cs-CZ" sz="2000">
                <a:cs typeface="Times New Roman" pitchFamily="18" charset="0"/>
              </a:rPr>
              <a:t>Ko</a:t>
            </a:r>
            <a:r>
              <a:rPr lang="cs-CZ" sz="2000"/>
              <a:t>ř</a:t>
            </a:r>
            <a:r>
              <a:rPr lang="cs-CZ" sz="2000">
                <a:cs typeface="Times New Roman" pitchFamily="18" charset="0"/>
              </a:rPr>
              <a:t>enová </a:t>
            </a:r>
            <a:r>
              <a:rPr lang="cs-CZ" sz="2000"/>
              <a:t>č</a:t>
            </a:r>
            <a:r>
              <a:rPr lang="cs-CZ" sz="2000">
                <a:cs typeface="Times New Roman" pitchFamily="18" charset="0"/>
              </a:rPr>
              <a:t>ást sít</a:t>
            </a:r>
            <a:r>
              <a:rPr lang="cs-CZ" sz="2000"/>
              <a:t>ě – GTLD (General Top-Level-Domain)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cs-CZ">
                <a:cs typeface="Times New Roman" pitchFamily="18" charset="0"/>
              </a:rPr>
              <a:t>13 jmenných server</a:t>
            </a:r>
            <a:r>
              <a:rPr lang="cs-CZ"/>
              <a:t>ů</a:t>
            </a:r>
            <a:r>
              <a:rPr lang="cs-CZ">
                <a:cs typeface="Times New Roman" pitchFamily="18" charset="0"/>
              </a:rPr>
              <a:t> – ko</a:t>
            </a:r>
            <a:r>
              <a:rPr lang="cs-CZ"/>
              <a:t>ř</a:t>
            </a:r>
            <a:r>
              <a:rPr lang="cs-CZ">
                <a:cs typeface="Times New Roman" pitchFamily="18" charset="0"/>
              </a:rPr>
              <a:t>enov</a:t>
            </a:r>
            <a:r>
              <a:rPr lang="cs-CZ"/>
              <a:t>ý</a:t>
            </a:r>
            <a:r>
              <a:rPr lang="cs-CZ">
                <a:cs typeface="Times New Roman" pitchFamily="18" charset="0"/>
              </a:rPr>
              <a:t>ch jmenných server</a:t>
            </a:r>
            <a:r>
              <a:rPr lang="cs-CZ"/>
              <a:t>ů, centrální distribuce informací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A.ROOT-SERVERS.NET</a:t>
            </a:r>
            <a:r>
              <a:rPr lang="cs-CZ" sz="1800"/>
              <a:t>, B</a:t>
            </a:r>
            <a:r>
              <a:rPr lang="en-US" sz="1800"/>
              <a:t>.ROOT-SERVERS.NET</a:t>
            </a:r>
            <a:r>
              <a:rPr lang="cs-CZ" sz="1800"/>
              <a:t>, … , M</a:t>
            </a:r>
            <a:r>
              <a:rPr lang="en-US" sz="1800"/>
              <a:t>.ROOT-SERVERS.NET</a:t>
            </a:r>
            <a:endParaRPr lang="cs-CZ"/>
          </a:p>
          <a:p>
            <a:pPr lvl="2">
              <a:lnSpc>
                <a:spcPct val="90000"/>
              </a:lnSpc>
            </a:pPr>
            <a:r>
              <a:rPr lang="cs-CZ"/>
              <a:t>Poskytuje informace o doménách druhé úrovně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Domény druhé úrovně</a:t>
            </a:r>
          </a:p>
          <a:p>
            <a:pPr lvl="2">
              <a:lnSpc>
                <a:spcPct val="90000"/>
              </a:lnSpc>
            </a:pPr>
            <a:r>
              <a:rPr lang="cs-CZ"/>
              <a:t>Jmenné servery poskytují informace doménám třetí úrovně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Domény třetí, čtvrté, páté úrovně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9C2-89FF-4D5D-9333-B2EAB1B40E83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456-6D74-41AD-8EDB-4636FA467F7C}" type="slidenum">
              <a:rPr lang="cs-CZ"/>
              <a:pPr/>
              <a:t>26</a:t>
            </a:fld>
            <a:endParaRPr lang="cs-CZ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Jména a jmenné služby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cs typeface="Times New Roman" pitchFamily="18" charset="0"/>
              </a:rPr>
              <a:t>Postup dotazování</a:t>
            </a:r>
          </a:p>
          <a:p>
            <a:pPr lvl="1"/>
            <a:r>
              <a:rPr lang="cs-CZ"/>
              <a:t>Program </a:t>
            </a:r>
            <a:r>
              <a:rPr lang="cs-CZ">
                <a:cs typeface="Arial" charset="0"/>
              </a:rPr>
              <a:t>→ klient jmenných služeb (resolver)</a:t>
            </a:r>
          </a:p>
          <a:p>
            <a:pPr lvl="1"/>
            <a:r>
              <a:rPr lang="cs-CZ">
                <a:cs typeface="Arial" charset="0"/>
              </a:rPr>
              <a:t>Klient → jmenný server oblasti (nakonfigurovaný)</a:t>
            </a:r>
          </a:p>
          <a:p>
            <a:pPr lvl="1"/>
            <a:r>
              <a:rPr lang="cs-CZ">
                <a:cs typeface="Arial" charset="0"/>
              </a:rPr>
              <a:t>Jmenný server oblasti → jmenný server nadřazené oblasti …</a:t>
            </a:r>
          </a:p>
          <a:p>
            <a:pPr lvl="1"/>
            <a:r>
              <a:rPr lang="cs-CZ">
                <a:cs typeface="Arial" charset="0"/>
              </a:rPr>
              <a:t>Jmenný server nadřazené oblasti → vrátí adresu jmenného serveru cílové oblasti</a:t>
            </a:r>
          </a:p>
          <a:p>
            <a:pPr lvl="1"/>
            <a:r>
              <a:rPr lang="cs-CZ">
                <a:cs typeface="Arial" charset="0"/>
              </a:rPr>
              <a:t>Jmenný server → jmenný server cílové oblasti</a:t>
            </a:r>
          </a:p>
          <a:p>
            <a:pPr lvl="1"/>
            <a:r>
              <a:rPr lang="cs-CZ">
                <a:cs typeface="Arial" charset="0"/>
              </a:rPr>
              <a:t>Jmenný server → klient (v lokálním uzlu)</a:t>
            </a:r>
          </a:p>
          <a:p>
            <a:pPr lvl="1"/>
            <a:endParaRPr lang="cs-CZ"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4877-3AAC-48A7-9460-F62BC196A5F4}" type="datetime1">
              <a:rPr lang="cs-CZ" smtClean="0"/>
              <a:t>12.2.2014</a:t>
            </a:fld>
            <a:endParaRPr lang="cs-CZ"/>
          </a:p>
        </p:txBody>
      </p:sp>
      <p:sp>
        <p:nvSpPr>
          <p:cNvPr id="5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F044-E752-48E4-82C8-A6710DAD387F}" type="slidenum">
              <a:rPr lang="cs-CZ"/>
              <a:pPr/>
              <a:t>27</a:t>
            </a:fld>
            <a:endParaRPr lang="cs-CZ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Postup dotazování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7353300" y="1609725"/>
            <a:ext cx="3492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Root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7343775" y="1798638"/>
            <a:ext cx="4143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7324725" y="1990725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7194550" y="3470275"/>
            <a:ext cx="6985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Princeton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7339013" y="3663950"/>
            <a:ext cx="4143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7319963" y="3851275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7426325" y="5418138"/>
            <a:ext cx="228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7334250" y="5611813"/>
            <a:ext cx="4143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7315200" y="5803900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4" name="Freeform 14"/>
          <p:cNvSpPr>
            <a:spLocks/>
          </p:cNvSpPr>
          <p:nvPr/>
        </p:nvSpPr>
        <p:spPr bwMode="auto">
          <a:xfrm>
            <a:off x="7127875" y="1474788"/>
            <a:ext cx="800100" cy="892175"/>
          </a:xfrm>
          <a:custGeom>
            <a:avLst/>
            <a:gdLst>
              <a:gd name="T0" fmla="*/ 504 w 504"/>
              <a:gd name="T1" fmla="*/ 559 h 562"/>
              <a:gd name="T2" fmla="*/ 504 w 504"/>
              <a:gd name="T3" fmla="*/ 0 h 562"/>
              <a:gd name="T4" fmla="*/ 0 w 504"/>
              <a:gd name="T5" fmla="*/ 0 h 562"/>
              <a:gd name="T6" fmla="*/ 0 w 504"/>
              <a:gd name="T7" fmla="*/ 562 h 562"/>
              <a:gd name="T8" fmla="*/ 504 w 504"/>
              <a:gd name="T9" fmla="*/ 562 h 562"/>
              <a:gd name="T10" fmla="*/ 504 w 504"/>
              <a:gd name="T11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62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62"/>
                </a:lnTo>
                <a:lnTo>
                  <a:pt x="504" y="562"/>
                </a:lnTo>
                <a:lnTo>
                  <a:pt x="504" y="56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5" name="Freeform 15"/>
          <p:cNvSpPr>
            <a:spLocks/>
          </p:cNvSpPr>
          <p:nvPr/>
        </p:nvSpPr>
        <p:spPr bwMode="auto">
          <a:xfrm>
            <a:off x="7127875" y="3349625"/>
            <a:ext cx="800100" cy="887413"/>
          </a:xfrm>
          <a:custGeom>
            <a:avLst/>
            <a:gdLst>
              <a:gd name="T0" fmla="*/ 504 w 504"/>
              <a:gd name="T1" fmla="*/ 559 h 559"/>
              <a:gd name="T2" fmla="*/ 504 w 504"/>
              <a:gd name="T3" fmla="*/ 0 h 559"/>
              <a:gd name="T4" fmla="*/ 0 w 504"/>
              <a:gd name="T5" fmla="*/ 0 h 559"/>
              <a:gd name="T6" fmla="*/ 0 w 504"/>
              <a:gd name="T7" fmla="*/ 559 h 559"/>
              <a:gd name="T8" fmla="*/ 504 w 504"/>
              <a:gd name="T9" fmla="*/ 559 h 559"/>
              <a:gd name="T10" fmla="*/ 504 w 504"/>
              <a:gd name="T11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59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59"/>
                </a:lnTo>
                <a:lnTo>
                  <a:pt x="504" y="559"/>
                </a:lnTo>
                <a:lnTo>
                  <a:pt x="504" y="55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4105275" y="3470275"/>
            <a:ext cx="3952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Local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4110038" y="3663950"/>
            <a:ext cx="4143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4090988" y="3851275"/>
            <a:ext cx="4603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39" name="Freeform 19"/>
          <p:cNvSpPr>
            <a:spLocks/>
          </p:cNvSpPr>
          <p:nvPr/>
        </p:nvSpPr>
        <p:spPr bwMode="auto">
          <a:xfrm>
            <a:off x="3897313" y="3349625"/>
            <a:ext cx="800100" cy="887413"/>
          </a:xfrm>
          <a:custGeom>
            <a:avLst/>
            <a:gdLst>
              <a:gd name="T0" fmla="*/ 504 w 504"/>
              <a:gd name="T1" fmla="*/ 559 h 559"/>
              <a:gd name="T2" fmla="*/ 504 w 504"/>
              <a:gd name="T3" fmla="*/ 0 h 559"/>
              <a:gd name="T4" fmla="*/ 0 w 504"/>
              <a:gd name="T5" fmla="*/ 0 h 559"/>
              <a:gd name="T6" fmla="*/ 0 w 504"/>
              <a:gd name="T7" fmla="*/ 559 h 559"/>
              <a:gd name="T8" fmla="*/ 504 w 504"/>
              <a:gd name="T9" fmla="*/ 559 h 559"/>
              <a:gd name="T10" fmla="*/ 504 w 504"/>
              <a:gd name="T11" fmla="*/ 55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59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59"/>
                </a:lnTo>
                <a:lnTo>
                  <a:pt x="504" y="559"/>
                </a:lnTo>
                <a:lnTo>
                  <a:pt x="504" y="559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0" name="Freeform 20"/>
          <p:cNvSpPr>
            <a:spLocks/>
          </p:cNvSpPr>
          <p:nvPr/>
        </p:nvSpPr>
        <p:spPr bwMode="auto">
          <a:xfrm>
            <a:off x="7162800" y="5410200"/>
            <a:ext cx="800100" cy="892175"/>
          </a:xfrm>
          <a:custGeom>
            <a:avLst/>
            <a:gdLst>
              <a:gd name="T0" fmla="*/ 504 w 504"/>
              <a:gd name="T1" fmla="*/ 559 h 562"/>
              <a:gd name="T2" fmla="*/ 504 w 504"/>
              <a:gd name="T3" fmla="*/ 0 h 562"/>
              <a:gd name="T4" fmla="*/ 0 w 504"/>
              <a:gd name="T5" fmla="*/ 0 h 562"/>
              <a:gd name="T6" fmla="*/ 0 w 504"/>
              <a:gd name="T7" fmla="*/ 562 h 562"/>
              <a:gd name="T8" fmla="*/ 504 w 504"/>
              <a:gd name="T9" fmla="*/ 562 h 562"/>
              <a:gd name="T10" fmla="*/ 504 w 504"/>
              <a:gd name="T11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4" h="562">
                <a:moveTo>
                  <a:pt x="504" y="559"/>
                </a:moveTo>
                <a:lnTo>
                  <a:pt x="504" y="0"/>
                </a:lnTo>
                <a:lnTo>
                  <a:pt x="0" y="0"/>
                </a:lnTo>
                <a:lnTo>
                  <a:pt x="0" y="562"/>
                </a:lnTo>
                <a:lnTo>
                  <a:pt x="504" y="562"/>
                </a:lnTo>
                <a:lnTo>
                  <a:pt x="504" y="562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1" name="Rectangle 21"/>
          <p:cNvSpPr>
            <a:spLocks noChangeArrowheads="1"/>
          </p:cNvSpPr>
          <p:nvPr/>
        </p:nvSpPr>
        <p:spPr bwMode="auto">
          <a:xfrm>
            <a:off x="971550" y="3687763"/>
            <a:ext cx="4222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Client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2" name="Freeform 22"/>
          <p:cNvSpPr>
            <a:spLocks/>
          </p:cNvSpPr>
          <p:nvPr/>
        </p:nvSpPr>
        <p:spPr bwMode="auto">
          <a:xfrm>
            <a:off x="739775" y="3552825"/>
            <a:ext cx="882650" cy="477838"/>
          </a:xfrm>
          <a:custGeom>
            <a:avLst/>
            <a:gdLst>
              <a:gd name="T0" fmla="*/ 277 w 556"/>
              <a:gd name="T1" fmla="*/ 301 h 301"/>
              <a:gd name="T2" fmla="*/ 322 w 556"/>
              <a:gd name="T3" fmla="*/ 301 h 301"/>
              <a:gd name="T4" fmla="*/ 368 w 556"/>
              <a:gd name="T5" fmla="*/ 294 h 301"/>
              <a:gd name="T6" fmla="*/ 407 w 556"/>
              <a:gd name="T7" fmla="*/ 285 h 301"/>
              <a:gd name="T8" fmla="*/ 444 w 556"/>
              <a:gd name="T9" fmla="*/ 273 h 301"/>
              <a:gd name="T10" fmla="*/ 474 w 556"/>
              <a:gd name="T11" fmla="*/ 258 h 301"/>
              <a:gd name="T12" fmla="*/ 504 w 556"/>
              <a:gd name="T13" fmla="*/ 240 h 301"/>
              <a:gd name="T14" fmla="*/ 526 w 556"/>
              <a:gd name="T15" fmla="*/ 219 h 301"/>
              <a:gd name="T16" fmla="*/ 544 w 556"/>
              <a:gd name="T17" fmla="*/ 197 h 301"/>
              <a:gd name="T18" fmla="*/ 553 w 556"/>
              <a:gd name="T19" fmla="*/ 176 h 301"/>
              <a:gd name="T20" fmla="*/ 556 w 556"/>
              <a:gd name="T21" fmla="*/ 152 h 301"/>
              <a:gd name="T22" fmla="*/ 553 w 556"/>
              <a:gd name="T23" fmla="*/ 127 h 301"/>
              <a:gd name="T24" fmla="*/ 544 w 556"/>
              <a:gd name="T25" fmla="*/ 103 h 301"/>
              <a:gd name="T26" fmla="*/ 526 w 556"/>
              <a:gd name="T27" fmla="*/ 82 h 301"/>
              <a:gd name="T28" fmla="*/ 504 w 556"/>
              <a:gd name="T29" fmla="*/ 61 h 301"/>
              <a:gd name="T30" fmla="*/ 474 w 556"/>
              <a:gd name="T31" fmla="*/ 45 h 301"/>
              <a:gd name="T32" fmla="*/ 444 w 556"/>
              <a:gd name="T33" fmla="*/ 30 h 301"/>
              <a:gd name="T34" fmla="*/ 407 w 556"/>
              <a:gd name="T35" fmla="*/ 18 h 301"/>
              <a:gd name="T36" fmla="*/ 368 w 556"/>
              <a:gd name="T37" fmla="*/ 9 h 301"/>
              <a:gd name="T38" fmla="*/ 322 w 556"/>
              <a:gd name="T39" fmla="*/ 3 h 301"/>
              <a:gd name="T40" fmla="*/ 277 w 556"/>
              <a:gd name="T41" fmla="*/ 0 h 301"/>
              <a:gd name="T42" fmla="*/ 234 w 556"/>
              <a:gd name="T43" fmla="*/ 3 h 301"/>
              <a:gd name="T44" fmla="*/ 188 w 556"/>
              <a:gd name="T45" fmla="*/ 9 h 301"/>
              <a:gd name="T46" fmla="*/ 149 w 556"/>
              <a:gd name="T47" fmla="*/ 18 h 301"/>
              <a:gd name="T48" fmla="*/ 113 w 556"/>
              <a:gd name="T49" fmla="*/ 30 h 301"/>
              <a:gd name="T50" fmla="*/ 79 w 556"/>
              <a:gd name="T51" fmla="*/ 45 h 301"/>
              <a:gd name="T52" fmla="*/ 52 w 556"/>
              <a:gd name="T53" fmla="*/ 61 h 301"/>
              <a:gd name="T54" fmla="*/ 31 w 556"/>
              <a:gd name="T55" fmla="*/ 82 h 301"/>
              <a:gd name="T56" fmla="*/ 12 w 556"/>
              <a:gd name="T57" fmla="*/ 103 h 301"/>
              <a:gd name="T58" fmla="*/ 3 w 556"/>
              <a:gd name="T59" fmla="*/ 127 h 301"/>
              <a:gd name="T60" fmla="*/ 0 w 556"/>
              <a:gd name="T61" fmla="*/ 152 h 301"/>
              <a:gd name="T62" fmla="*/ 3 w 556"/>
              <a:gd name="T63" fmla="*/ 176 h 301"/>
              <a:gd name="T64" fmla="*/ 12 w 556"/>
              <a:gd name="T65" fmla="*/ 197 h 301"/>
              <a:gd name="T66" fmla="*/ 31 w 556"/>
              <a:gd name="T67" fmla="*/ 219 h 301"/>
              <a:gd name="T68" fmla="*/ 52 w 556"/>
              <a:gd name="T69" fmla="*/ 240 h 301"/>
              <a:gd name="T70" fmla="*/ 79 w 556"/>
              <a:gd name="T71" fmla="*/ 258 h 301"/>
              <a:gd name="T72" fmla="*/ 113 w 556"/>
              <a:gd name="T73" fmla="*/ 273 h 301"/>
              <a:gd name="T74" fmla="*/ 149 w 556"/>
              <a:gd name="T75" fmla="*/ 285 h 301"/>
              <a:gd name="T76" fmla="*/ 188 w 556"/>
              <a:gd name="T77" fmla="*/ 294 h 301"/>
              <a:gd name="T78" fmla="*/ 234 w 556"/>
              <a:gd name="T79" fmla="*/ 301 h 301"/>
              <a:gd name="T80" fmla="*/ 277 w 556"/>
              <a:gd name="T81" fmla="*/ 301 h 301"/>
              <a:gd name="T82" fmla="*/ 277 w 556"/>
              <a:gd name="T83" fmla="*/ 30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56" h="301">
                <a:moveTo>
                  <a:pt x="277" y="301"/>
                </a:moveTo>
                <a:lnTo>
                  <a:pt x="322" y="301"/>
                </a:lnTo>
                <a:lnTo>
                  <a:pt x="368" y="294"/>
                </a:lnTo>
                <a:lnTo>
                  <a:pt x="407" y="285"/>
                </a:lnTo>
                <a:lnTo>
                  <a:pt x="444" y="273"/>
                </a:lnTo>
                <a:lnTo>
                  <a:pt x="474" y="258"/>
                </a:lnTo>
                <a:lnTo>
                  <a:pt x="504" y="240"/>
                </a:lnTo>
                <a:lnTo>
                  <a:pt x="526" y="219"/>
                </a:lnTo>
                <a:lnTo>
                  <a:pt x="544" y="197"/>
                </a:lnTo>
                <a:lnTo>
                  <a:pt x="553" y="176"/>
                </a:lnTo>
                <a:lnTo>
                  <a:pt x="556" y="152"/>
                </a:lnTo>
                <a:lnTo>
                  <a:pt x="553" y="127"/>
                </a:lnTo>
                <a:lnTo>
                  <a:pt x="544" y="103"/>
                </a:lnTo>
                <a:lnTo>
                  <a:pt x="526" y="82"/>
                </a:lnTo>
                <a:lnTo>
                  <a:pt x="504" y="61"/>
                </a:lnTo>
                <a:lnTo>
                  <a:pt x="474" y="45"/>
                </a:lnTo>
                <a:lnTo>
                  <a:pt x="444" y="30"/>
                </a:lnTo>
                <a:lnTo>
                  <a:pt x="407" y="18"/>
                </a:lnTo>
                <a:lnTo>
                  <a:pt x="368" y="9"/>
                </a:lnTo>
                <a:lnTo>
                  <a:pt x="322" y="3"/>
                </a:lnTo>
                <a:lnTo>
                  <a:pt x="277" y="0"/>
                </a:lnTo>
                <a:lnTo>
                  <a:pt x="234" y="3"/>
                </a:lnTo>
                <a:lnTo>
                  <a:pt x="188" y="9"/>
                </a:lnTo>
                <a:lnTo>
                  <a:pt x="149" y="18"/>
                </a:lnTo>
                <a:lnTo>
                  <a:pt x="113" y="30"/>
                </a:lnTo>
                <a:lnTo>
                  <a:pt x="79" y="45"/>
                </a:lnTo>
                <a:lnTo>
                  <a:pt x="52" y="61"/>
                </a:lnTo>
                <a:lnTo>
                  <a:pt x="31" y="82"/>
                </a:lnTo>
                <a:lnTo>
                  <a:pt x="12" y="103"/>
                </a:lnTo>
                <a:lnTo>
                  <a:pt x="3" y="127"/>
                </a:lnTo>
                <a:lnTo>
                  <a:pt x="0" y="152"/>
                </a:lnTo>
                <a:lnTo>
                  <a:pt x="3" y="176"/>
                </a:lnTo>
                <a:lnTo>
                  <a:pt x="12" y="197"/>
                </a:lnTo>
                <a:lnTo>
                  <a:pt x="31" y="219"/>
                </a:lnTo>
                <a:lnTo>
                  <a:pt x="52" y="240"/>
                </a:lnTo>
                <a:lnTo>
                  <a:pt x="79" y="258"/>
                </a:lnTo>
                <a:lnTo>
                  <a:pt x="113" y="273"/>
                </a:lnTo>
                <a:lnTo>
                  <a:pt x="149" y="285"/>
                </a:lnTo>
                <a:lnTo>
                  <a:pt x="188" y="294"/>
                </a:lnTo>
                <a:lnTo>
                  <a:pt x="234" y="301"/>
                </a:lnTo>
                <a:lnTo>
                  <a:pt x="277" y="301"/>
                </a:lnTo>
                <a:lnTo>
                  <a:pt x="277" y="301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3" name="Rectangle 23"/>
          <p:cNvSpPr>
            <a:spLocks noChangeArrowheads="1"/>
          </p:cNvSpPr>
          <p:nvPr/>
        </p:nvSpPr>
        <p:spPr bwMode="auto">
          <a:xfrm>
            <a:off x="1863725" y="33115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4" name="Rectangle 24"/>
          <p:cNvSpPr>
            <a:spLocks noChangeArrowheads="1"/>
          </p:cNvSpPr>
          <p:nvPr/>
        </p:nvSpPr>
        <p:spPr bwMode="auto">
          <a:xfrm>
            <a:off x="1863725" y="3500438"/>
            <a:ext cx="17383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5" name="Rectangle 25"/>
          <p:cNvSpPr>
            <a:spLocks noChangeArrowheads="1"/>
          </p:cNvSpPr>
          <p:nvPr/>
        </p:nvSpPr>
        <p:spPr bwMode="auto">
          <a:xfrm>
            <a:off x="2209800" y="3910013"/>
            <a:ext cx="9667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192.12.69.60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6" name="Rectangle 26"/>
          <p:cNvSpPr>
            <a:spLocks noChangeArrowheads="1"/>
          </p:cNvSpPr>
          <p:nvPr/>
        </p:nvSpPr>
        <p:spPr bwMode="auto">
          <a:xfrm>
            <a:off x="2209800" y="4097338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1612900" y="3749675"/>
            <a:ext cx="21828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8" name="Freeform 28"/>
          <p:cNvSpPr>
            <a:spLocks/>
          </p:cNvSpPr>
          <p:nvPr/>
        </p:nvSpPr>
        <p:spPr bwMode="auto">
          <a:xfrm>
            <a:off x="3771900" y="3716338"/>
            <a:ext cx="130175" cy="68262"/>
          </a:xfrm>
          <a:custGeom>
            <a:avLst/>
            <a:gdLst>
              <a:gd name="T0" fmla="*/ 0 w 82"/>
              <a:gd name="T1" fmla="*/ 43 h 43"/>
              <a:gd name="T2" fmla="*/ 82 w 82"/>
              <a:gd name="T3" fmla="*/ 21 h 43"/>
              <a:gd name="T4" fmla="*/ 0 w 82"/>
              <a:gd name="T5" fmla="*/ 0 h 43"/>
              <a:gd name="T6" fmla="*/ 0 w 82"/>
              <a:gd name="T7" fmla="*/ 43 h 43"/>
              <a:gd name="T8" fmla="*/ 0 w 82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3">
                <a:moveTo>
                  <a:pt x="0" y="43"/>
                </a:moveTo>
                <a:lnTo>
                  <a:pt x="82" y="21"/>
                </a:lnTo>
                <a:lnTo>
                  <a:pt x="0" y="0"/>
                </a:lnTo>
                <a:lnTo>
                  <a:pt x="0" y="43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49" name="Line 29"/>
          <p:cNvSpPr>
            <a:spLocks noChangeShapeType="1"/>
          </p:cNvSpPr>
          <p:nvPr/>
        </p:nvSpPr>
        <p:spPr bwMode="auto">
          <a:xfrm flipH="1">
            <a:off x="1704975" y="3879850"/>
            <a:ext cx="21971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0" name="Freeform 30"/>
          <p:cNvSpPr>
            <a:spLocks/>
          </p:cNvSpPr>
          <p:nvPr/>
        </p:nvSpPr>
        <p:spPr bwMode="auto">
          <a:xfrm>
            <a:off x="1598613" y="3846513"/>
            <a:ext cx="130175" cy="73025"/>
          </a:xfrm>
          <a:custGeom>
            <a:avLst/>
            <a:gdLst>
              <a:gd name="T0" fmla="*/ 79 w 82"/>
              <a:gd name="T1" fmla="*/ 0 h 46"/>
              <a:gd name="T2" fmla="*/ 0 w 82"/>
              <a:gd name="T3" fmla="*/ 21 h 46"/>
              <a:gd name="T4" fmla="*/ 82 w 82"/>
              <a:gd name="T5" fmla="*/ 46 h 46"/>
              <a:gd name="T6" fmla="*/ 82 w 82"/>
              <a:gd name="T7" fmla="*/ 0 h 46"/>
              <a:gd name="T8" fmla="*/ 82 w 82"/>
              <a:gd name="T9" fmla="*/ 0 h 46"/>
              <a:gd name="T10" fmla="*/ 79 w 82"/>
              <a:gd name="T11" fmla="*/ 0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46">
                <a:moveTo>
                  <a:pt x="79" y="0"/>
                </a:moveTo>
                <a:lnTo>
                  <a:pt x="0" y="21"/>
                </a:lnTo>
                <a:lnTo>
                  <a:pt x="82" y="46"/>
                </a:lnTo>
                <a:lnTo>
                  <a:pt x="82" y="0"/>
                </a:lnTo>
                <a:lnTo>
                  <a:pt x="82" y="0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1" name="Rectangle 31"/>
          <p:cNvSpPr>
            <a:spLocks noChangeArrowheads="1"/>
          </p:cNvSpPr>
          <p:nvPr/>
        </p:nvSpPr>
        <p:spPr bwMode="auto">
          <a:xfrm rot="19800000">
            <a:off x="5043488" y="2384425"/>
            <a:ext cx="1738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52" name="Line 32"/>
          <p:cNvSpPr>
            <a:spLocks noChangeShapeType="1"/>
          </p:cNvSpPr>
          <p:nvPr/>
        </p:nvSpPr>
        <p:spPr bwMode="auto">
          <a:xfrm flipV="1">
            <a:off x="4697413" y="2019300"/>
            <a:ext cx="2328862" cy="1325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3" name="Freeform 33"/>
          <p:cNvSpPr>
            <a:spLocks/>
          </p:cNvSpPr>
          <p:nvPr/>
        </p:nvSpPr>
        <p:spPr bwMode="auto">
          <a:xfrm>
            <a:off x="6988175" y="1966913"/>
            <a:ext cx="130175" cy="90487"/>
          </a:xfrm>
          <a:custGeom>
            <a:avLst/>
            <a:gdLst>
              <a:gd name="T0" fmla="*/ 18 w 82"/>
              <a:gd name="T1" fmla="*/ 57 h 57"/>
              <a:gd name="T2" fmla="*/ 82 w 82"/>
              <a:gd name="T3" fmla="*/ 0 h 57"/>
              <a:gd name="T4" fmla="*/ 0 w 82"/>
              <a:gd name="T5" fmla="*/ 21 h 57"/>
              <a:gd name="T6" fmla="*/ 21 w 82"/>
              <a:gd name="T7" fmla="*/ 57 h 57"/>
              <a:gd name="T8" fmla="*/ 21 w 82"/>
              <a:gd name="T9" fmla="*/ 57 h 57"/>
              <a:gd name="T10" fmla="*/ 18 w 82"/>
              <a:gd name="T11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57">
                <a:moveTo>
                  <a:pt x="18" y="57"/>
                </a:moveTo>
                <a:lnTo>
                  <a:pt x="82" y="0"/>
                </a:lnTo>
                <a:lnTo>
                  <a:pt x="0" y="21"/>
                </a:lnTo>
                <a:lnTo>
                  <a:pt x="21" y="57"/>
                </a:lnTo>
                <a:lnTo>
                  <a:pt x="21" y="57"/>
                </a:lnTo>
                <a:lnTo>
                  <a:pt x="18" y="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4" name="Line 34"/>
          <p:cNvSpPr>
            <a:spLocks noChangeShapeType="1"/>
          </p:cNvSpPr>
          <p:nvPr/>
        </p:nvSpPr>
        <p:spPr bwMode="auto">
          <a:xfrm flipH="1">
            <a:off x="4803775" y="2087563"/>
            <a:ext cx="2314575" cy="1339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5" name="Freeform 35"/>
          <p:cNvSpPr>
            <a:spLocks/>
          </p:cNvSpPr>
          <p:nvPr/>
        </p:nvSpPr>
        <p:spPr bwMode="auto">
          <a:xfrm>
            <a:off x="4711700" y="3384550"/>
            <a:ext cx="130175" cy="95250"/>
          </a:xfrm>
          <a:custGeom>
            <a:avLst/>
            <a:gdLst>
              <a:gd name="T0" fmla="*/ 58 w 82"/>
              <a:gd name="T1" fmla="*/ 0 h 60"/>
              <a:gd name="T2" fmla="*/ 0 w 82"/>
              <a:gd name="T3" fmla="*/ 60 h 60"/>
              <a:gd name="T4" fmla="*/ 82 w 82"/>
              <a:gd name="T5" fmla="*/ 39 h 60"/>
              <a:gd name="T6" fmla="*/ 61 w 82"/>
              <a:gd name="T7" fmla="*/ 0 h 60"/>
              <a:gd name="T8" fmla="*/ 61 w 82"/>
              <a:gd name="T9" fmla="*/ 0 h 60"/>
              <a:gd name="T10" fmla="*/ 58 w 82"/>
              <a:gd name="T11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0">
                <a:moveTo>
                  <a:pt x="58" y="0"/>
                </a:moveTo>
                <a:lnTo>
                  <a:pt x="0" y="60"/>
                </a:lnTo>
                <a:lnTo>
                  <a:pt x="82" y="39"/>
                </a:lnTo>
                <a:lnTo>
                  <a:pt x="61" y="0"/>
                </a:lnTo>
                <a:lnTo>
                  <a:pt x="61" y="0"/>
                </a:lnTo>
                <a:lnTo>
                  <a:pt x="5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6" name="Rectangle 36"/>
          <p:cNvSpPr>
            <a:spLocks noChangeArrowheads="1"/>
          </p:cNvSpPr>
          <p:nvPr/>
        </p:nvSpPr>
        <p:spPr bwMode="auto">
          <a:xfrm rot="19800000">
            <a:off x="4860925" y="2760663"/>
            <a:ext cx="23383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princeton.edu, 128.196.128.233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57" name="Rectangle 37"/>
          <p:cNvSpPr>
            <a:spLocks noChangeArrowheads="1"/>
          </p:cNvSpPr>
          <p:nvPr/>
        </p:nvSpPr>
        <p:spPr bwMode="auto">
          <a:xfrm rot="1980000">
            <a:off x="5178425" y="4711700"/>
            <a:ext cx="17383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58" name="Line 38"/>
          <p:cNvSpPr>
            <a:spLocks noChangeShapeType="1"/>
          </p:cNvSpPr>
          <p:nvPr/>
        </p:nvSpPr>
        <p:spPr bwMode="auto">
          <a:xfrm>
            <a:off x="4697413" y="4092575"/>
            <a:ext cx="2333625" cy="1552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59" name="Freeform 39"/>
          <p:cNvSpPr>
            <a:spLocks/>
          </p:cNvSpPr>
          <p:nvPr/>
        </p:nvSpPr>
        <p:spPr bwMode="auto">
          <a:xfrm>
            <a:off x="6988175" y="5600700"/>
            <a:ext cx="130175" cy="101600"/>
          </a:xfrm>
          <a:custGeom>
            <a:avLst/>
            <a:gdLst>
              <a:gd name="T0" fmla="*/ 0 w 82"/>
              <a:gd name="T1" fmla="*/ 34 h 64"/>
              <a:gd name="T2" fmla="*/ 82 w 82"/>
              <a:gd name="T3" fmla="*/ 64 h 64"/>
              <a:gd name="T4" fmla="*/ 27 w 82"/>
              <a:gd name="T5" fmla="*/ 0 h 64"/>
              <a:gd name="T6" fmla="*/ 3 w 82"/>
              <a:gd name="T7" fmla="*/ 37 h 64"/>
              <a:gd name="T8" fmla="*/ 3 w 82"/>
              <a:gd name="T9" fmla="*/ 37 h 64"/>
              <a:gd name="T10" fmla="*/ 0 w 82"/>
              <a:gd name="T11" fmla="*/ 3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4">
                <a:moveTo>
                  <a:pt x="0" y="34"/>
                </a:moveTo>
                <a:lnTo>
                  <a:pt x="82" y="64"/>
                </a:lnTo>
                <a:lnTo>
                  <a:pt x="27" y="0"/>
                </a:lnTo>
                <a:lnTo>
                  <a:pt x="3" y="37"/>
                </a:lnTo>
                <a:lnTo>
                  <a:pt x="3" y="37"/>
                </a:lnTo>
                <a:lnTo>
                  <a:pt x="0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0" name="Line 40"/>
          <p:cNvSpPr>
            <a:spLocks noChangeShapeType="1"/>
          </p:cNvSpPr>
          <p:nvPr/>
        </p:nvSpPr>
        <p:spPr bwMode="auto">
          <a:xfrm flipH="1" flipV="1">
            <a:off x="4794250" y="4295775"/>
            <a:ext cx="2328863" cy="1531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1" name="Freeform 41"/>
          <p:cNvSpPr>
            <a:spLocks/>
          </p:cNvSpPr>
          <p:nvPr/>
        </p:nvSpPr>
        <p:spPr bwMode="auto">
          <a:xfrm>
            <a:off x="4702175" y="4237038"/>
            <a:ext cx="130175" cy="101600"/>
          </a:xfrm>
          <a:custGeom>
            <a:avLst/>
            <a:gdLst>
              <a:gd name="T0" fmla="*/ 79 w 82"/>
              <a:gd name="T1" fmla="*/ 27 h 64"/>
              <a:gd name="T2" fmla="*/ 0 w 82"/>
              <a:gd name="T3" fmla="*/ 0 h 64"/>
              <a:gd name="T4" fmla="*/ 58 w 82"/>
              <a:gd name="T5" fmla="*/ 64 h 64"/>
              <a:gd name="T6" fmla="*/ 82 w 82"/>
              <a:gd name="T7" fmla="*/ 27 h 64"/>
              <a:gd name="T8" fmla="*/ 82 w 82"/>
              <a:gd name="T9" fmla="*/ 27 h 64"/>
              <a:gd name="T10" fmla="*/ 79 w 82"/>
              <a:gd name="T11" fmla="*/ 2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" h="64">
                <a:moveTo>
                  <a:pt x="79" y="27"/>
                </a:moveTo>
                <a:lnTo>
                  <a:pt x="0" y="0"/>
                </a:lnTo>
                <a:lnTo>
                  <a:pt x="58" y="64"/>
                </a:lnTo>
                <a:lnTo>
                  <a:pt x="82" y="27"/>
                </a:lnTo>
                <a:lnTo>
                  <a:pt x="82" y="27"/>
                </a:lnTo>
                <a:lnTo>
                  <a:pt x="79" y="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2" name="Rectangle 42"/>
          <p:cNvSpPr>
            <a:spLocks noChangeArrowheads="1"/>
          </p:cNvSpPr>
          <p:nvPr/>
        </p:nvSpPr>
        <p:spPr bwMode="auto">
          <a:xfrm rot="1980000">
            <a:off x="4867275" y="4975225"/>
            <a:ext cx="1784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cicada.cs.princeton.edu,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63" name="Rectangle 43"/>
          <p:cNvSpPr>
            <a:spLocks noChangeArrowheads="1"/>
          </p:cNvSpPr>
          <p:nvPr/>
        </p:nvSpPr>
        <p:spPr bwMode="auto">
          <a:xfrm rot="1980000">
            <a:off x="4827588" y="4911725"/>
            <a:ext cx="9667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192.12.69.60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64" name="Rectangle 44"/>
          <p:cNvSpPr>
            <a:spLocks noChangeArrowheads="1"/>
          </p:cNvSpPr>
          <p:nvPr/>
        </p:nvSpPr>
        <p:spPr bwMode="auto">
          <a:xfrm>
            <a:off x="5227638" y="3479800"/>
            <a:ext cx="1738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cicada.cs.princeton.edu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65" name="Line 45"/>
          <p:cNvSpPr>
            <a:spLocks noChangeShapeType="1"/>
          </p:cNvSpPr>
          <p:nvPr/>
        </p:nvSpPr>
        <p:spPr bwMode="auto">
          <a:xfrm flipH="1">
            <a:off x="4818063" y="3851275"/>
            <a:ext cx="2295525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6" name="Freeform 46"/>
          <p:cNvSpPr>
            <a:spLocks/>
          </p:cNvSpPr>
          <p:nvPr/>
        </p:nvSpPr>
        <p:spPr bwMode="auto">
          <a:xfrm>
            <a:off x="4711700" y="3817938"/>
            <a:ext cx="130175" cy="71437"/>
          </a:xfrm>
          <a:custGeom>
            <a:avLst/>
            <a:gdLst>
              <a:gd name="T0" fmla="*/ 82 w 82"/>
              <a:gd name="T1" fmla="*/ 0 h 45"/>
              <a:gd name="T2" fmla="*/ 0 w 82"/>
              <a:gd name="T3" fmla="*/ 24 h 45"/>
              <a:gd name="T4" fmla="*/ 82 w 82"/>
              <a:gd name="T5" fmla="*/ 45 h 45"/>
              <a:gd name="T6" fmla="*/ 82 w 82"/>
              <a:gd name="T7" fmla="*/ 0 h 45"/>
              <a:gd name="T8" fmla="*/ 82 w 82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5">
                <a:moveTo>
                  <a:pt x="82" y="0"/>
                </a:moveTo>
                <a:lnTo>
                  <a:pt x="0" y="24"/>
                </a:lnTo>
                <a:lnTo>
                  <a:pt x="82" y="45"/>
                </a:lnTo>
                <a:lnTo>
                  <a:pt x="82" y="0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7" name="Line 47"/>
          <p:cNvSpPr>
            <a:spLocks noChangeShapeType="1"/>
          </p:cNvSpPr>
          <p:nvPr/>
        </p:nvSpPr>
        <p:spPr bwMode="auto">
          <a:xfrm>
            <a:off x="4702175" y="3725863"/>
            <a:ext cx="22955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8" name="Freeform 48"/>
          <p:cNvSpPr>
            <a:spLocks/>
          </p:cNvSpPr>
          <p:nvPr/>
        </p:nvSpPr>
        <p:spPr bwMode="auto">
          <a:xfrm>
            <a:off x="6973888" y="3692525"/>
            <a:ext cx="130175" cy="66675"/>
          </a:xfrm>
          <a:custGeom>
            <a:avLst/>
            <a:gdLst>
              <a:gd name="T0" fmla="*/ 0 w 82"/>
              <a:gd name="T1" fmla="*/ 42 h 42"/>
              <a:gd name="T2" fmla="*/ 82 w 82"/>
              <a:gd name="T3" fmla="*/ 21 h 42"/>
              <a:gd name="T4" fmla="*/ 0 w 82"/>
              <a:gd name="T5" fmla="*/ 0 h 42"/>
              <a:gd name="T6" fmla="*/ 0 w 82"/>
              <a:gd name="T7" fmla="*/ 42 h 42"/>
              <a:gd name="T8" fmla="*/ 0 w 82"/>
              <a:gd name="T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42">
                <a:moveTo>
                  <a:pt x="0" y="42"/>
                </a:moveTo>
                <a:lnTo>
                  <a:pt x="82" y="21"/>
                </a:lnTo>
                <a:lnTo>
                  <a:pt x="0" y="0"/>
                </a:lnTo>
                <a:lnTo>
                  <a:pt x="0" y="42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9" name="Rectangle 49"/>
          <p:cNvSpPr>
            <a:spLocks noChangeArrowheads="1"/>
          </p:cNvSpPr>
          <p:nvPr/>
        </p:nvSpPr>
        <p:spPr bwMode="auto">
          <a:xfrm>
            <a:off x="4953000" y="3886200"/>
            <a:ext cx="21812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cs.princeton.edu, 192.12.69.5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0" name="Rectangle 50"/>
          <p:cNvSpPr>
            <a:spLocks noChangeArrowheads="1"/>
          </p:cNvSpPr>
          <p:nvPr/>
        </p:nvSpPr>
        <p:spPr bwMode="auto">
          <a:xfrm>
            <a:off x="6737350" y="17113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1" name="Rectangle 51"/>
          <p:cNvSpPr>
            <a:spLocks noChangeArrowheads="1"/>
          </p:cNvSpPr>
          <p:nvPr/>
        </p:nvSpPr>
        <p:spPr bwMode="auto">
          <a:xfrm>
            <a:off x="6978650" y="25066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2" name="Rectangle 52"/>
          <p:cNvSpPr>
            <a:spLocks noChangeArrowheads="1"/>
          </p:cNvSpPr>
          <p:nvPr/>
        </p:nvSpPr>
        <p:spPr bwMode="auto">
          <a:xfrm>
            <a:off x="6834188" y="32051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3" name="Rectangle 53"/>
          <p:cNvSpPr>
            <a:spLocks noChangeArrowheads="1"/>
          </p:cNvSpPr>
          <p:nvPr/>
        </p:nvSpPr>
        <p:spPr bwMode="auto">
          <a:xfrm>
            <a:off x="6858000" y="4146550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4" name="Rectangle 54"/>
          <p:cNvSpPr>
            <a:spLocks noChangeArrowheads="1"/>
          </p:cNvSpPr>
          <p:nvPr/>
        </p:nvSpPr>
        <p:spPr bwMode="auto">
          <a:xfrm>
            <a:off x="6858000" y="5013325"/>
            <a:ext cx="92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33175" name="Rectangle 55"/>
          <p:cNvSpPr>
            <a:spLocks noChangeArrowheads="1"/>
          </p:cNvSpPr>
          <p:nvPr/>
        </p:nvSpPr>
        <p:spPr bwMode="auto">
          <a:xfrm>
            <a:off x="6462713" y="5808663"/>
            <a:ext cx="92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3BC5-CA01-4CFE-AB6B-9008550765C3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2A74-CEAC-4284-B326-CCED2D335AA2}" type="slidenum">
              <a:rPr lang="cs-CZ"/>
              <a:pPr/>
              <a:t>28</a:t>
            </a:fld>
            <a:endParaRPr lang="cs-CZ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Některé základní služby TCP/IP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>
                <a:cs typeface="Times New Roman" pitchFamily="18" charset="0"/>
              </a:rPr>
              <a:t>ifconfig (ipconfig)</a:t>
            </a:r>
          </a:p>
          <a:p>
            <a:pPr lvl="1"/>
            <a:r>
              <a:rPr lang="cs-CZ" sz="2000">
                <a:cs typeface="Times New Roman" pitchFamily="18" charset="0"/>
              </a:rPr>
              <a:t>Rozhraní, fyzická adresa, síťová adresa, …</a:t>
            </a:r>
          </a:p>
          <a:p>
            <a:r>
              <a:rPr lang="cs-CZ" sz="2400">
                <a:cs typeface="Times New Roman" pitchFamily="18" charset="0"/>
              </a:rPr>
              <a:t>arp – tabulka přiřazení síťová – fyzická adresa</a:t>
            </a:r>
          </a:p>
          <a:p>
            <a:r>
              <a:rPr lang="en-US" sz="2400">
                <a:cs typeface="Arial" charset="0"/>
              </a:rPr>
              <a:t>r</a:t>
            </a:r>
            <a:r>
              <a:rPr lang="cs-CZ" sz="2400">
                <a:cs typeface="Arial" charset="0"/>
              </a:rPr>
              <a:t>oute – výpis směrovací tabulky</a:t>
            </a:r>
          </a:p>
          <a:p>
            <a:r>
              <a:rPr lang="en-US" sz="2400">
                <a:cs typeface="Arial" charset="0"/>
              </a:rPr>
              <a:t>n</a:t>
            </a:r>
            <a:r>
              <a:rPr lang="cs-CZ" sz="2400">
                <a:cs typeface="Arial" charset="0"/>
              </a:rPr>
              <a:t>etstat – zjištění stavu spojení (TCP, UDP)</a:t>
            </a:r>
          </a:p>
          <a:p>
            <a:r>
              <a:rPr lang="en-US" sz="2400">
                <a:cs typeface="Arial" charset="0"/>
              </a:rPr>
              <a:t>p</a:t>
            </a:r>
            <a:r>
              <a:rPr lang="cs-CZ" sz="2400">
                <a:cs typeface="Arial" charset="0"/>
              </a:rPr>
              <a:t>ing – test dostupnosti vzdáleného počítače</a:t>
            </a:r>
          </a:p>
          <a:p>
            <a:r>
              <a:rPr lang="cs-CZ" sz="2400">
                <a:cs typeface="Arial" charset="0"/>
              </a:rPr>
              <a:t>traceroute (tracert) – výpis cesty ke vzdálenému počítači</a:t>
            </a:r>
            <a:endParaRPr lang="en-US" sz="2400">
              <a:cs typeface="Arial" charset="0"/>
            </a:endParaRPr>
          </a:p>
          <a:p>
            <a:r>
              <a:rPr lang="cs-CZ" sz="2400">
                <a:cs typeface="Arial" charset="0"/>
              </a:rPr>
              <a:t>n</a:t>
            </a:r>
            <a:r>
              <a:rPr lang="en-US" sz="2400">
                <a:cs typeface="Arial" charset="0"/>
              </a:rPr>
              <a:t>slookup, dig, host </a:t>
            </a:r>
            <a:r>
              <a:rPr lang="cs-CZ" sz="2400">
                <a:cs typeface="Arial" charset="0"/>
              </a:rPr>
              <a:t>– práce s doménovými jmény a adresami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 z cvičení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Remote </a:t>
            </a:r>
            <a:r>
              <a:rPr lang="cs-CZ" dirty="0" err="1" smtClean="0"/>
              <a:t>Procedure</a:t>
            </a:r>
            <a:r>
              <a:rPr lang="cs-CZ" dirty="0" smtClean="0"/>
              <a:t> Call</a:t>
            </a:r>
            <a:r>
              <a:rPr lang="en-US" dirty="0" smtClean="0"/>
              <a:t> (RPC)</a:t>
            </a:r>
            <a:endParaRPr lang="cs-CZ" dirty="0" smtClean="0"/>
          </a:p>
          <a:p>
            <a:r>
              <a:rPr lang="cs-CZ" dirty="0" smtClean="0"/>
              <a:t>Simple network Management </a:t>
            </a:r>
            <a:r>
              <a:rPr lang="cs-CZ" dirty="0" err="1" smtClean="0"/>
              <a:t>Protocol</a:t>
            </a:r>
            <a:r>
              <a:rPr lang="en-US" dirty="0" smtClean="0"/>
              <a:t> (SNMP)</a:t>
            </a:r>
          </a:p>
          <a:p>
            <a:r>
              <a:rPr lang="en-US" dirty="0" smtClean="0"/>
              <a:t>Remote Method Invocation (RMI)</a:t>
            </a:r>
            <a:endParaRPr lang="cs-CZ" dirty="0" smtClean="0"/>
          </a:p>
          <a:p>
            <a:r>
              <a:rPr lang="cs-CZ" dirty="0" smtClean="0"/>
              <a:t>Individuální úloha</a:t>
            </a:r>
            <a:r>
              <a:rPr lang="en-US" dirty="0" smtClean="0"/>
              <a:t> (</a:t>
            </a:r>
            <a:r>
              <a:rPr lang="en-US" dirty="0" err="1" smtClean="0"/>
              <a:t>ana</a:t>
            </a:r>
            <a:r>
              <a:rPr lang="cs-CZ" dirty="0" err="1" smtClean="0"/>
              <a:t>lýza</a:t>
            </a:r>
            <a:r>
              <a:rPr lang="cs-CZ" dirty="0" smtClean="0"/>
              <a:t>, syntéza, C, C++, grafické zobrazení QT)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1C8E-B698-48AB-A504-B5F3425E0508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IBM </a:t>
            </a:r>
            <a:r>
              <a:rPr lang="en-US" dirty="0" err="1" smtClean="0"/>
              <a:t>redbooks</a:t>
            </a:r>
            <a:r>
              <a:rPr lang="en-US" dirty="0" smtClean="0"/>
              <a:t>: TCP</a:t>
            </a:r>
            <a:r>
              <a:rPr lang="cs-CZ" dirty="0" smtClean="0"/>
              <a:t>/</a:t>
            </a:r>
            <a:r>
              <a:rPr lang="en-US" dirty="0" smtClean="0"/>
              <a:t>IP Tutorial and Technical Overview</a:t>
            </a:r>
          </a:p>
          <a:p>
            <a:r>
              <a:rPr lang="cs-CZ" dirty="0" smtClean="0"/>
              <a:t>Šmrha, Rudolf: Internetworking pomocí TCP/IP</a:t>
            </a:r>
          </a:p>
          <a:p>
            <a:r>
              <a:rPr lang="cs-CZ" dirty="0" smtClean="0"/>
              <a:t>Lhotka: Server v Internetu</a:t>
            </a:r>
          </a:p>
          <a:p>
            <a:r>
              <a:rPr lang="cs-CZ" dirty="0" smtClean="0"/>
              <a:t>Tanenbaum: Computer networks</a:t>
            </a:r>
          </a:p>
          <a:p>
            <a:r>
              <a:rPr lang="cs-CZ" dirty="0" smtClean="0"/>
              <a:t>Comer: Internetworking with TCP/IP</a:t>
            </a:r>
          </a:p>
          <a:p>
            <a:r>
              <a:rPr lang="cs-CZ" dirty="0" smtClean="0"/>
              <a:t>Stevens: TCP/IP Illustrated</a:t>
            </a:r>
          </a:p>
          <a:p>
            <a:r>
              <a:rPr lang="cs-CZ" dirty="0" smtClean="0"/>
              <a:t>Stevens: Unix Network programming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C405-0CED-494A-9A19-D475A4CFE0FB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A036-CFED-437D-BBFA-D1D21CA21BFF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35A9-335A-4974-ACCC-1A6213B65432}" type="slidenum">
              <a:rPr lang="cs-CZ"/>
              <a:pPr/>
              <a:t>5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Vysvětlení základních pojmů a principů v protokolovém zásobníku TCP/IP </a:t>
            </a:r>
          </a:p>
          <a:p>
            <a:r>
              <a:rPr lang="cs-CZ"/>
              <a:t>Porovnání s modelem ISO/OSI</a:t>
            </a:r>
          </a:p>
          <a:p>
            <a:r>
              <a:rPr lang="cs-CZ"/>
              <a:t>Adresování v Internetu</a:t>
            </a:r>
          </a:p>
          <a:p>
            <a:r>
              <a:rPr lang="cs-CZ"/>
              <a:t>Jmenné služby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Protokolový zásobník ISO/OSI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A0FF-F98C-4A31-963A-55DB72577874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23911"/>
            <a:ext cx="6631569" cy="460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57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E79B-458E-493B-9A36-4E27682B8409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2A45-B74A-49C1-93C9-86C2CEEEB7F9}" type="slidenum">
              <a:rPr lang="cs-CZ"/>
              <a:pPr/>
              <a:t>7</a:t>
            </a:fld>
            <a:endParaRPr 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Protokolový zásobník TCP/IP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TCP/IP – Transport Control Protocol/Internet Protocol</a:t>
            </a:r>
          </a:p>
          <a:p>
            <a:r>
              <a:rPr lang="cs-CZ" dirty="0"/>
              <a:t>Základ protokolů Internetu</a:t>
            </a:r>
          </a:p>
          <a:p>
            <a:r>
              <a:rPr lang="cs-CZ" dirty="0"/>
              <a:t>Vznik v 70 letech minulého století</a:t>
            </a:r>
          </a:p>
          <a:p>
            <a:r>
              <a:rPr lang="cs-CZ" dirty="0"/>
              <a:t>Zásobník se 4 až 5 vrstvami</a:t>
            </a:r>
          </a:p>
          <a:p>
            <a:pPr lvl="1"/>
            <a:r>
              <a:rPr lang="cs-CZ" dirty="0"/>
              <a:t>Přenosová (Fyzická a přístupová) – závislá na médiu</a:t>
            </a:r>
          </a:p>
          <a:p>
            <a:pPr lvl="1"/>
            <a:r>
              <a:rPr lang="cs-CZ" dirty="0"/>
              <a:t>Síťová – nezávislá na médiu, adresování, směrování</a:t>
            </a:r>
          </a:p>
          <a:p>
            <a:pPr lvl="1"/>
            <a:r>
              <a:rPr lang="cs-CZ" dirty="0"/>
              <a:t>Transportní – přenos dat mezi procesy, </a:t>
            </a:r>
          </a:p>
          <a:p>
            <a:pPr lvl="1"/>
            <a:r>
              <a:rPr lang="cs-CZ" dirty="0"/>
              <a:t>Aplikační – komunikace mezi aplikacemi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Protokolový zásobník TCP/IP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0855-5C4F-41CC-BA09-0C322FA6C237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Počítačové sítě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E9A9-15AF-474F-87BB-8C966E33DF29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595606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09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782C-883A-44E6-9AD8-A9DB70C89772}" type="datetime1">
              <a:rPr lang="cs-CZ" smtClean="0"/>
              <a:t>12.2.2014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Počítačové sítě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15C8-2A0B-4076-942A-178C8F333020}" type="slidenum">
              <a:rPr lang="cs-CZ"/>
              <a:pPr/>
              <a:t>9</a:t>
            </a:fld>
            <a:endParaRPr lang="cs-CZ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Protokolový zásobník TCP/IP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3997325"/>
          </a:xfrm>
        </p:spPr>
        <p:txBody>
          <a:bodyPr/>
          <a:lstStyle/>
          <a:p>
            <a:r>
              <a:rPr lang="cs-CZ" dirty="0"/>
              <a:t>Přenosové protokoly</a:t>
            </a:r>
          </a:p>
          <a:p>
            <a:pPr lvl="1"/>
            <a:r>
              <a:rPr lang="cs-CZ" dirty="0" err="1"/>
              <a:t>Ethernet</a:t>
            </a:r>
            <a:r>
              <a:rPr lang="cs-CZ" dirty="0"/>
              <a:t> (nejčastější)</a:t>
            </a:r>
          </a:p>
          <a:p>
            <a:pPr lvl="1"/>
            <a:r>
              <a:rPr lang="cs-CZ" dirty="0"/>
              <a:t>PPP (Point to Point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SLIP (</a:t>
            </a:r>
            <a:r>
              <a:rPr lang="cs-CZ" dirty="0" err="1" smtClean="0"/>
              <a:t>Serial</a:t>
            </a:r>
            <a:r>
              <a:rPr lang="cs-CZ" dirty="0" smtClean="0"/>
              <a:t> </a:t>
            </a:r>
            <a:r>
              <a:rPr lang="cs-CZ" dirty="0"/>
              <a:t>Link Internet </a:t>
            </a:r>
            <a:r>
              <a:rPr lang="cs-CZ" dirty="0" err="1"/>
              <a:t>Protocol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 mnoho dalších </a:t>
            </a:r>
            <a:r>
              <a:rPr lang="cs-CZ" dirty="0" smtClean="0"/>
              <a:t>(Token Ring, X.25, … )</a:t>
            </a:r>
            <a:endParaRPr lang="cs-CZ" dirty="0"/>
          </a:p>
          <a:p>
            <a:r>
              <a:rPr lang="cs-CZ" dirty="0"/>
              <a:t>Síťový protokol</a:t>
            </a:r>
          </a:p>
          <a:p>
            <a:pPr lvl="1"/>
            <a:r>
              <a:rPr lang="cs-CZ" dirty="0"/>
              <a:t>IP (Internet </a:t>
            </a:r>
            <a:r>
              <a:rPr lang="cs-CZ" dirty="0" err="1"/>
              <a:t>Protocol</a:t>
            </a:r>
            <a:r>
              <a:rPr lang="cs-CZ" dirty="0"/>
              <a:t>) – nespojovaný protokol, nepotvrzované služby, přenáší pakety a směruje je podle cílové adresy.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652</TotalTime>
  <Words>1634</Words>
  <Application>Microsoft Office PowerPoint</Application>
  <PresentationFormat>Předvádění na obrazovce (4:3)</PresentationFormat>
  <Paragraphs>388</Paragraphs>
  <Slides>28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06088808</vt:lpstr>
      <vt:lpstr>Zásobník protokolů TCP/IP </vt:lpstr>
      <vt:lpstr>Cvičení</vt:lpstr>
      <vt:lpstr>Úlohy z cvičení</vt:lpstr>
      <vt:lpstr>Literatura</vt:lpstr>
      <vt:lpstr>Úvod</vt:lpstr>
      <vt:lpstr>Protokolový zásobník ISO/OSI</vt:lpstr>
      <vt:lpstr>Protokolový zásobník TCP/IP</vt:lpstr>
      <vt:lpstr>Protokolový zásobník TCP/IP</vt:lpstr>
      <vt:lpstr>Protokolový zásobník TCP/IP</vt:lpstr>
      <vt:lpstr>Protokolový zásobník TCP/IP</vt:lpstr>
      <vt:lpstr>Protokolový zásobník TCP/IP</vt:lpstr>
      <vt:lpstr>Adresy a adresování</vt:lpstr>
      <vt:lpstr>Adresy a adresování</vt:lpstr>
      <vt:lpstr>Adresy a adresování</vt:lpstr>
      <vt:lpstr>Adresy a adresování</vt:lpstr>
      <vt:lpstr>Adresy a adresování</vt:lpstr>
      <vt:lpstr>Adresy a adresování</vt:lpstr>
      <vt:lpstr>Adresy a adresování</vt:lpstr>
      <vt:lpstr>Jména a jmenné služby</vt:lpstr>
      <vt:lpstr>Jména a jmenné služby</vt:lpstr>
      <vt:lpstr>Jména a jmenné služby</vt:lpstr>
      <vt:lpstr>Domény nejvyšší úrovně</vt:lpstr>
      <vt:lpstr>Jména a jmenné služby</vt:lpstr>
      <vt:lpstr>Jména a jmenné služby</vt:lpstr>
      <vt:lpstr>Jména a jmenné služby</vt:lpstr>
      <vt:lpstr>Jména a jmenné služby</vt:lpstr>
      <vt:lpstr>Postup dotazování</vt:lpstr>
      <vt:lpstr>Některé základní služby TCP/IP</vt:lpstr>
    </vt:vector>
  </TitlesOfParts>
  <Manager/>
  <Company>ZČU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 </dc:title>
  <dc:subject/>
  <dc:creator>kiv</dc:creator>
  <cp:keywords/>
  <dc:description/>
  <cp:lastModifiedBy>ledvina</cp:lastModifiedBy>
  <cp:revision>40</cp:revision>
  <dcterms:created xsi:type="dcterms:W3CDTF">2006-10-11T08:31:08Z</dcterms:created>
  <dcterms:modified xsi:type="dcterms:W3CDTF">2014-02-12T13:04:59Z</dcterms:modified>
  <cp:category/>
</cp:coreProperties>
</file>